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1"/>
  </p:notesMasterIdLst>
  <p:sldIdLst>
    <p:sldId id="353" r:id="rId2"/>
    <p:sldId id="354" r:id="rId3"/>
    <p:sldId id="355" r:id="rId4"/>
    <p:sldId id="482" r:id="rId5"/>
    <p:sldId id="356" r:id="rId6"/>
    <p:sldId id="462" r:id="rId7"/>
    <p:sldId id="357" r:id="rId8"/>
    <p:sldId id="544" r:id="rId9"/>
    <p:sldId id="500" r:id="rId10"/>
    <p:sldId id="472" r:id="rId11"/>
    <p:sldId id="501" r:id="rId12"/>
    <p:sldId id="359" r:id="rId13"/>
    <p:sldId id="545" r:id="rId14"/>
    <p:sldId id="360" r:id="rId15"/>
    <p:sldId id="473" r:id="rId16"/>
    <p:sldId id="474" r:id="rId17"/>
    <p:sldId id="475" r:id="rId18"/>
    <p:sldId id="476" r:id="rId19"/>
    <p:sldId id="477" r:id="rId20"/>
    <p:sldId id="478" r:id="rId21"/>
    <p:sldId id="479" r:id="rId22"/>
    <p:sldId id="480" r:id="rId23"/>
    <p:sldId id="481" r:id="rId24"/>
    <p:sldId id="546" r:id="rId25"/>
    <p:sldId id="365" r:id="rId26"/>
    <p:sldId id="547" r:id="rId27"/>
    <p:sldId id="366" r:id="rId28"/>
    <p:sldId id="367" r:id="rId29"/>
    <p:sldId id="368" r:id="rId30"/>
    <p:sldId id="369" r:id="rId31"/>
    <p:sldId id="463" r:id="rId32"/>
    <p:sldId id="370" r:id="rId33"/>
    <p:sldId id="548" r:id="rId34"/>
    <p:sldId id="371" r:id="rId35"/>
    <p:sldId id="549" r:id="rId36"/>
    <p:sldId id="372" r:id="rId37"/>
    <p:sldId id="373" r:id="rId38"/>
    <p:sldId id="374" r:id="rId39"/>
    <p:sldId id="375" r:id="rId40"/>
    <p:sldId id="483" r:id="rId41"/>
    <p:sldId id="376" r:id="rId42"/>
    <p:sldId id="377" r:id="rId43"/>
    <p:sldId id="380" r:id="rId44"/>
    <p:sldId id="381" r:id="rId45"/>
    <p:sldId id="379" r:id="rId46"/>
    <p:sldId id="383" r:id="rId47"/>
    <p:sldId id="384" r:id="rId48"/>
    <p:sldId id="382" r:id="rId49"/>
    <p:sldId id="385" r:id="rId50"/>
    <p:sldId id="386" r:id="rId51"/>
    <p:sldId id="484" r:id="rId52"/>
    <p:sldId id="387" r:id="rId53"/>
    <p:sldId id="388" r:id="rId54"/>
    <p:sldId id="389" r:id="rId55"/>
    <p:sldId id="550" r:id="rId56"/>
    <p:sldId id="392" r:id="rId57"/>
    <p:sldId id="393" r:id="rId58"/>
    <p:sldId id="394" r:id="rId59"/>
    <p:sldId id="395" r:id="rId60"/>
    <p:sldId id="396" r:id="rId61"/>
    <p:sldId id="452" r:id="rId62"/>
    <p:sldId id="453" r:id="rId63"/>
    <p:sldId id="398" r:id="rId64"/>
    <p:sldId id="397" r:id="rId65"/>
    <p:sldId id="400" r:id="rId66"/>
    <p:sldId id="402" r:id="rId67"/>
    <p:sldId id="503" r:id="rId68"/>
    <p:sldId id="403" r:id="rId69"/>
    <p:sldId id="404" r:id="rId70"/>
    <p:sldId id="405" r:id="rId71"/>
    <p:sldId id="406" r:id="rId72"/>
    <p:sldId id="407" r:id="rId73"/>
    <p:sldId id="551" r:id="rId74"/>
    <p:sldId id="464" r:id="rId75"/>
    <p:sldId id="408" r:id="rId76"/>
    <p:sldId id="409" r:id="rId77"/>
    <p:sldId id="410" r:id="rId78"/>
    <p:sldId id="411" r:id="rId79"/>
    <p:sldId id="412" r:id="rId80"/>
    <p:sldId id="413" r:id="rId81"/>
    <p:sldId id="414" r:id="rId82"/>
    <p:sldId id="415" r:id="rId83"/>
    <p:sldId id="485" r:id="rId84"/>
    <p:sldId id="416" r:id="rId85"/>
    <p:sldId id="417" r:id="rId86"/>
    <p:sldId id="418" r:id="rId87"/>
    <p:sldId id="419" r:id="rId88"/>
    <p:sldId id="420" r:id="rId89"/>
    <p:sldId id="421" r:id="rId90"/>
    <p:sldId id="422" r:id="rId91"/>
    <p:sldId id="554" r:id="rId92"/>
    <p:sldId id="423" r:id="rId93"/>
    <p:sldId id="424" r:id="rId94"/>
    <p:sldId id="425" r:id="rId95"/>
    <p:sldId id="552" r:id="rId96"/>
    <p:sldId id="427" r:id="rId97"/>
    <p:sldId id="428" r:id="rId98"/>
    <p:sldId id="429" r:id="rId99"/>
    <p:sldId id="430" r:id="rId100"/>
    <p:sldId id="431" r:id="rId101"/>
    <p:sldId id="522" r:id="rId102"/>
    <p:sldId id="432" r:id="rId103"/>
    <p:sldId id="433" r:id="rId104"/>
    <p:sldId id="447" r:id="rId105"/>
    <p:sldId id="434" r:id="rId106"/>
    <p:sldId id="435" r:id="rId107"/>
    <p:sldId id="436" r:id="rId108"/>
    <p:sldId id="437" r:id="rId109"/>
    <p:sldId id="438" r:id="rId110"/>
    <p:sldId id="439" r:id="rId111"/>
    <p:sldId id="440" r:id="rId112"/>
    <p:sldId id="441" r:id="rId113"/>
    <p:sldId id="442" r:id="rId114"/>
    <p:sldId id="443" r:id="rId115"/>
    <p:sldId id="444" r:id="rId116"/>
    <p:sldId id="445" r:id="rId117"/>
    <p:sldId id="523" r:id="rId118"/>
    <p:sldId id="555" r:id="rId119"/>
    <p:sldId id="465" r:id="rId1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83" autoAdjust="0"/>
    <p:restoredTop sz="87222" autoAdjust="0"/>
  </p:normalViewPr>
  <p:slideViewPr>
    <p:cSldViewPr>
      <p:cViewPr varScale="1">
        <p:scale>
          <a:sx n="118" d="100"/>
          <a:sy n="118" d="100"/>
        </p:scale>
        <p:origin x="252" y="6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59NKO05S-r4" TargetMode="External"/><Relationship Id="rId1" Type="http://schemas.openxmlformats.org/officeDocument/2006/relationships/hyperlink" Target="https://www.bvb.de/eng/BVB/About-us" TargetMode="Externa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hyperlink" Target="https://www.youtube.com/watch?v=2U-tOghblfE" TargetMode="Externa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diagrams/_rels/data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ata4.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hyperlink" Target="https://www.youtube.com/watch?v=59NKO05S-r4" TargetMode="External"/><Relationship Id="rId5" Type="http://schemas.openxmlformats.org/officeDocument/2006/relationships/hyperlink" Target="https://www.bvb.de/eng/BVB/About-us" TargetMode="External"/><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youtube.com/watch?v=2U-tOghblfE" TargetMode="External"/><Relationship Id="rId7" Type="http://schemas.openxmlformats.org/officeDocument/2006/relationships/image" Target="../media/image28.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9DFF2CA-B39A-4DEE-85BB-80DE6DDA0ABB}"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AE783483-9415-42E6-9B2B-03A7AAE94C9A}">
      <dgm:prSet/>
      <dgm:spPr/>
      <dgm:t>
        <a:bodyPr/>
        <a:lstStyle/>
        <a:p>
          <a:pPr>
            <a:lnSpc>
              <a:spcPct val="100000"/>
            </a:lnSpc>
          </a:pPr>
          <a:r>
            <a:rPr lang="en-US"/>
            <a:t>An example of values in action </a:t>
          </a:r>
        </a:p>
      </dgm:t>
    </dgm:pt>
    <dgm:pt modelId="{2EF5D51A-9636-4783-9F14-1B9219B9ED3E}" type="parTrans" cxnId="{7FBA7AE3-EA67-45DC-88EF-04B7741D463D}">
      <dgm:prSet/>
      <dgm:spPr/>
      <dgm:t>
        <a:bodyPr/>
        <a:lstStyle/>
        <a:p>
          <a:endParaRPr lang="en-US"/>
        </a:p>
      </dgm:t>
    </dgm:pt>
    <dgm:pt modelId="{7850EF8A-FAE5-418B-967F-C1BA570FA713}" type="sibTrans" cxnId="{7FBA7AE3-EA67-45DC-88EF-04B7741D463D}">
      <dgm:prSet/>
      <dgm:spPr/>
      <dgm:t>
        <a:bodyPr/>
        <a:lstStyle/>
        <a:p>
          <a:endParaRPr lang="en-US"/>
        </a:p>
      </dgm:t>
    </dgm:pt>
    <dgm:pt modelId="{19C6DACB-4087-4E5E-AD7E-F33DF184F2F6}">
      <dgm:prSet/>
      <dgm:spPr/>
      <dgm:t>
        <a:bodyPr/>
        <a:lstStyle/>
        <a:p>
          <a:pPr>
            <a:lnSpc>
              <a:spcPct val="100000"/>
            </a:lnSpc>
          </a:pPr>
          <a:r>
            <a:rPr lang="en-US" dirty="0"/>
            <a:t>Borussia </a:t>
          </a:r>
          <a:r>
            <a:rPr lang="en-US" dirty="0">
              <a:hlinkClick xmlns:r="http://schemas.openxmlformats.org/officeDocument/2006/relationships" r:id="rId1"/>
            </a:rPr>
            <a:t>Dortmund Values </a:t>
          </a:r>
          <a:r>
            <a:rPr lang="en-US" dirty="0"/>
            <a:t>and </a:t>
          </a:r>
        </a:p>
        <a:p>
          <a:pPr>
            <a:lnSpc>
              <a:spcPct val="100000"/>
            </a:lnSpc>
          </a:pPr>
          <a:endParaRPr lang="en-US" dirty="0"/>
        </a:p>
        <a:p>
          <a:pPr>
            <a:lnSpc>
              <a:spcPct val="100000"/>
            </a:lnSpc>
          </a:pPr>
          <a:r>
            <a:rPr lang="en-US" dirty="0"/>
            <a:t>The </a:t>
          </a:r>
          <a:r>
            <a:rPr lang="en-US" dirty="0">
              <a:hlinkClick xmlns:r="http://schemas.openxmlformats.org/officeDocument/2006/relationships" r:id="rId2"/>
            </a:rPr>
            <a:t>Yellow Wall</a:t>
          </a:r>
          <a:endParaRPr lang="en-US" dirty="0"/>
        </a:p>
      </dgm:t>
    </dgm:pt>
    <dgm:pt modelId="{1DF56213-7791-4933-A060-BC9943AD4FCB}" type="parTrans" cxnId="{C5BB5D16-B90D-4759-9F22-F7FC33C3537B}">
      <dgm:prSet/>
      <dgm:spPr/>
      <dgm:t>
        <a:bodyPr/>
        <a:lstStyle/>
        <a:p>
          <a:endParaRPr lang="en-US"/>
        </a:p>
      </dgm:t>
    </dgm:pt>
    <dgm:pt modelId="{28E05F48-C9A2-4334-898B-18A1ACFEF62C}" type="sibTrans" cxnId="{C5BB5D16-B90D-4759-9F22-F7FC33C3537B}">
      <dgm:prSet/>
      <dgm:spPr/>
      <dgm:t>
        <a:bodyPr/>
        <a:lstStyle/>
        <a:p>
          <a:endParaRPr lang="en-US"/>
        </a:p>
      </dgm:t>
    </dgm:pt>
    <dgm:pt modelId="{5D0F02E9-FD90-446B-8D42-BCEE30FA93E0}" type="pres">
      <dgm:prSet presAssocID="{A9DFF2CA-B39A-4DEE-85BB-80DE6DDA0ABB}" presName="root" presStyleCnt="0">
        <dgm:presLayoutVars>
          <dgm:dir/>
          <dgm:resizeHandles val="exact"/>
        </dgm:presLayoutVars>
      </dgm:prSet>
      <dgm:spPr/>
    </dgm:pt>
    <dgm:pt modelId="{ACDEA280-68BB-4CE9-B6BB-27B4A91B1B56}" type="pres">
      <dgm:prSet presAssocID="{AE783483-9415-42E6-9B2B-03A7AAE94C9A}" presName="compNode" presStyleCnt="0"/>
      <dgm:spPr/>
    </dgm:pt>
    <dgm:pt modelId="{8F5934E9-F3CB-4013-AA9A-42AFDD7917AF}" type="pres">
      <dgm:prSet presAssocID="{AE783483-9415-42E6-9B2B-03A7AAE94C9A}" presName="bgRect" presStyleLbl="bgShp" presStyleIdx="0" presStyleCnt="2"/>
      <dgm:spPr/>
    </dgm:pt>
    <dgm:pt modelId="{094EC133-1EB1-4E73-A45C-44DE07DB15E9}" type="pres">
      <dgm:prSet presAssocID="{AE783483-9415-42E6-9B2B-03A7AAE94C9A}"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0BA864AA-9C66-4AF4-9367-A78A0F744A94}" type="pres">
      <dgm:prSet presAssocID="{AE783483-9415-42E6-9B2B-03A7AAE94C9A}" presName="spaceRect" presStyleCnt="0"/>
      <dgm:spPr/>
    </dgm:pt>
    <dgm:pt modelId="{4C708E21-F0BF-4C4A-BD3D-608B8D1AAA26}" type="pres">
      <dgm:prSet presAssocID="{AE783483-9415-42E6-9B2B-03A7AAE94C9A}" presName="parTx" presStyleLbl="revTx" presStyleIdx="0" presStyleCnt="2">
        <dgm:presLayoutVars>
          <dgm:chMax val="0"/>
          <dgm:chPref val="0"/>
        </dgm:presLayoutVars>
      </dgm:prSet>
      <dgm:spPr/>
    </dgm:pt>
    <dgm:pt modelId="{5E45840C-8697-423B-B5F1-B102F367C606}" type="pres">
      <dgm:prSet presAssocID="{7850EF8A-FAE5-418B-967F-C1BA570FA713}" presName="sibTrans" presStyleCnt="0"/>
      <dgm:spPr/>
    </dgm:pt>
    <dgm:pt modelId="{480ADB89-6CA5-46C0-9608-D046B7FA7454}" type="pres">
      <dgm:prSet presAssocID="{19C6DACB-4087-4E5E-AD7E-F33DF184F2F6}" presName="compNode" presStyleCnt="0"/>
      <dgm:spPr/>
    </dgm:pt>
    <dgm:pt modelId="{ED253A1D-63E8-4785-9420-CACF01D89522}" type="pres">
      <dgm:prSet presAssocID="{19C6DACB-4087-4E5E-AD7E-F33DF184F2F6}" presName="bgRect" presStyleLbl="bgShp" presStyleIdx="1" presStyleCnt="2"/>
      <dgm:spPr/>
    </dgm:pt>
    <dgm:pt modelId="{EA11A2E4-3F22-4C37-AB45-3FDDE0278EB9}" type="pres">
      <dgm:prSet presAssocID="{19C6DACB-4087-4E5E-AD7E-F33DF184F2F6}"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F3DCC709-CD41-4C21-9DD0-A55D6EBAB94D}" type="pres">
      <dgm:prSet presAssocID="{19C6DACB-4087-4E5E-AD7E-F33DF184F2F6}" presName="spaceRect" presStyleCnt="0"/>
      <dgm:spPr/>
    </dgm:pt>
    <dgm:pt modelId="{8673C2D9-414D-4290-81F2-F822948DF9D2}" type="pres">
      <dgm:prSet presAssocID="{19C6DACB-4087-4E5E-AD7E-F33DF184F2F6}" presName="parTx" presStyleLbl="revTx" presStyleIdx="1" presStyleCnt="2">
        <dgm:presLayoutVars>
          <dgm:chMax val="0"/>
          <dgm:chPref val="0"/>
        </dgm:presLayoutVars>
      </dgm:prSet>
      <dgm:spPr/>
    </dgm:pt>
  </dgm:ptLst>
  <dgm:cxnLst>
    <dgm:cxn modelId="{FF6AB611-CD16-4084-B375-EDB7D9D2250F}" type="presOf" srcId="{19C6DACB-4087-4E5E-AD7E-F33DF184F2F6}" destId="{8673C2D9-414D-4290-81F2-F822948DF9D2}" srcOrd="0" destOrd="0" presId="urn:microsoft.com/office/officeart/2018/2/layout/IconVerticalSolidList"/>
    <dgm:cxn modelId="{C5BB5D16-B90D-4759-9F22-F7FC33C3537B}" srcId="{A9DFF2CA-B39A-4DEE-85BB-80DE6DDA0ABB}" destId="{19C6DACB-4087-4E5E-AD7E-F33DF184F2F6}" srcOrd="1" destOrd="0" parTransId="{1DF56213-7791-4933-A060-BC9943AD4FCB}" sibTransId="{28E05F48-C9A2-4334-898B-18A1ACFEF62C}"/>
    <dgm:cxn modelId="{99965CA1-516A-46C3-9F8F-3BC2DE4FD0F9}" type="presOf" srcId="{A9DFF2CA-B39A-4DEE-85BB-80DE6DDA0ABB}" destId="{5D0F02E9-FD90-446B-8D42-BCEE30FA93E0}" srcOrd="0" destOrd="0" presId="urn:microsoft.com/office/officeart/2018/2/layout/IconVerticalSolidList"/>
    <dgm:cxn modelId="{7FBA7AE3-EA67-45DC-88EF-04B7741D463D}" srcId="{A9DFF2CA-B39A-4DEE-85BB-80DE6DDA0ABB}" destId="{AE783483-9415-42E6-9B2B-03A7AAE94C9A}" srcOrd="0" destOrd="0" parTransId="{2EF5D51A-9636-4783-9F14-1B9219B9ED3E}" sibTransId="{7850EF8A-FAE5-418B-967F-C1BA570FA713}"/>
    <dgm:cxn modelId="{7F79CDE7-C39A-4E95-8F74-FCB627DD589D}" type="presOf" srcId="{AE783483-9415-42E6-9B2B-03A7AAE94C9A}" destId="{4C708E21-F0BF-4C4A-BD3D-608B8D1AAA26}" srcOrd="0" destOrd="0" presId="urn:microsoft.com/office/officeart/2018/2/layout/IconVerticalSolidList"/>
    <dgm:cxn modelId="{ABF5A50D-28D1-4E4A-827F-B5771E47B812}" type="presParOf" srcId="{5D0F02E9-FD90-446B-8D42-BCEE30FA93E0}" destId="{ACDEA280-68BB-4CE9-B6BB-27B4A91B1B56}" srcOrd="0" destOrd="0" presId="urn:microsoft.com/office/officeart/2018/2/layout/IconVerticalSolidList"/>
    <dgm:cxn modelId="{7EDB4D14-CB03-4FC5-A8B9-D646764B0C31}" type="presParOf" srcId="{ACDEA280-68BB-4CE9-B6BB-27B4A91B1B56}" destId="{8F5934E9-F3CB-4013-AA9A-42AFDD7917AF}" srcOrd="0" destOrd="0" presId="urn:microsoft.com/office/officeart/2018/2/layout/IconVerticalSolidList"/>
    <dgm:cxn modelId="{E3C9601C-6216-4010-9E0F-AD3788973DF7}" type="presParOf" srcId="{ACDEA280-68BB-4CE9-B6BB-27B4A91B1B56}" destId="{094EC133-1EB1-4E73-A45C-44DE07DB15E9}" srcOrd="1" destOrd="0" presId="urn:microsoft.com/office/officeart/2018/2/layout/IconVerticalSolidList"/>
    <dgm:cxn modelId="{92642FD3-D00A-4664-8A2F-3052F20A8A66}" type="presParOf" srcId="{ACDEA280-68BB-4CE9-B6BB-27B4A91B1B56}" destId="{0BA864AA-9C66-4AF4-9367-A78A0F744A94}" srcOrd="2" destOrd="0" presId="urn:microsoft.com/office/officeart/2018/2/layout/IconVerticalSolidList"/>
    <dgm:cxn modelId="{294DDB45-E24A-4490-8895-A2C6CCBB20E0}" type="presParOf" srcId="{ACDEA280-68BB-4CE9-B6BB-27B4A91B1B56}" destId="{4C708E21-F0BF-4C4A-BD3D-608B8D1AAA26}" srcOrd="3" destOrd="0" presId="urn:microsoft.com/office/officeart/2018/2/layout/IconVerticalSolidList"/>
    <dgm:cxn modelId="{E288F492-0B1F-431C-8ADE-00CF961C840B}" type="presParOf" srcId="{5D0F02E9-FD90-446B-8D42-BCEE30FA93E0}" destId="{5E45840C-8697-423B-B5F1-B102F367C606}" srcOrd="1" destOrd="0" presId="urn:microsoft.com/office/officeart/2018/2/layout/IconVerticalSolidList"/>
    <dgm:cxn modelId="{A4F08E70-4DA1-4259-A938-AA49D9201F69}" type="presParOf" srcId="{5D0F02E9-FD90-446B-8D42-BCEE30FA93E0}" destId="{480ADB89-6CA5-46C0-9608-D046B7FA7454}" srcOrd="2" destOrd="0" presId="urn:microsoft.com/office/officeart/2018/2/layout/IconVerticalSolidList"/>
    <dgm:cxn modelId="{B14D1BFB-AEA3-4FED-8C17-8BC1CA753C98}" type="presParOf" srcId="{480ADB89-6CA5-46C0-9608-D046B7FA7454}" destId="{ED253A1D-63E8-4785-9420-CACF01D89522}" srcOrd="0" destOrd="0" presId="urn:microsoft.com/office/officeart/2018/2/layout/IconVerticalSolidList"/>
    <dgm:cxn modelId="{7886292F-65E9-4154-98F0-6F8CC35D7BEE}" type="presParOf" srcId="{480ADB89-6CA5-46C0-9608-D046B7FA7454}" destId="{EA11A2E4-3F22-4C37-AB45-3FDDE0278EB9}" srcOrd="1" destOrd="0" presId="urn:microsoft.com/office/officeart/2018/2/layout/IconVerticalSolidList"/>
    <dgm:cxn modelId="{B0C43FFD-DB85-44FB-A5B8-AB8328A9C853}" type="presParOf" srcId="{480ADB89-6CA5-46C0-9608-D046B7FA7454}" destId="{F3DCC709-CD41-4C21-9DD0-A55D6EBAB94D}" srcOrd="2" destOrd="0" presId="urn:microsoft.com/office/officeart/2018/2/layout/IconVerticalSolidList"/>
    <dgm:cxn modelId="{2AC6647E-0A33-43C8-A209-641BBA646012}" type="presParOf" srcId="{480ADB89-6CA5-46C0-9608-D046B7FA7454}" destId="{8673C2D9-414D-4290-81F2-F822948DF9D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6A633-071B-45AC-94CF-69D8C9A1FA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7F77B06-86FB-4347-A56A-53C1DDA736D4}">
      <dgm:prSet/>
      <dgm:spPr/>
      <dgm:t>
        <a:bodyPr/>
        <a:lstStyle/>
        <a:p>
          <a:r>
            <a:rPr lang="en-US">
              <a:hlinkClick xmlns:r="http://schemas.openxmlformats.org/officeDocument/2006/relationships" r:id="rId1"/>
            </a:rPr>
            <a:t>Nicholas Christakis </a:t>
          </a:r>
          <a:endParaRPr lang="en-US"/>
        </a:p>
      </dgm:t>
    </dgm:pt>
    <dgm:pt modelId="{5D7697A0-9B6C-4654-A975-769B7C068BCC}" type="parTrans" cxnId="{847D8CF0-7840-4CE5-B559-B2B32167D51C}">
      <dgm:prSet/>
      <dgm:spPr/>
      <dgm:t>
        <a:bodyPr/>
        <a:lstStyle/>
        <a:p>
          <a:endParaRPr lang="en-US"/>
        </a:p>
      </dgm:t>
    </dgm:pt>
    <dgm:pt modelId="{940CB6A7-8FF3-43A1-B6A2-684846F8B679}" type="sibTrans" cxnId="{847D8CF0-7840-4CE5-B559-B2B32167D51C}">
      <dgm:prSet/>
      <dgm:spPr/>
      <dgm:t>
        <a:bodyPr/>
        <a:lstStyle/>
        <a:p>
          <a:endParaRPr lang="en-US"/>
        </a:p>
      </dgm:t>
    </dgm:pt>
    <dgm:pt modelId="{83720023-9DE1-4F00-BEC4-38CFDFB85414}">
      <dgm:prSet/>
      <dgm:spPr/>
      <dgm:t>
        <a:bodyPr/>
        <a:lstStyle/>
        <a:p>
          <a:r>
            <a:rPr lang="en-US">
              <a:hlinkClick xmlns:r="http://schemas.openxmlformats.org/officeDocument/2006/relationships" r:id="rId1"/>
            </a:rPr>
            <a:t>“The hidden influence of social networks”</a:t>
          </a:r>
          <a:endParaRPr lang="en-US"/>
        </a:p>
      </dgm:t>
    </dgm:pt>
    <dgm:pt modelId="{D70F94AB-2DF0-4EBB-B010-C637F1E0347B}" type="parTrans" cxnId="{D39F719A-4972-49BC-B850-1B9CA59DFA0C}">
      <dgm:prSet/>
      <dgm:spPr/>
      <dgm:t>
        <a:bodyPr/>
        <a:lstStyle/>
        <a:p>
          <a:endParaRPr lang="en-US"/>
        </a:p>
      </dgm:t>
    </dgm:pt>
    <dgm:pt modelId="{E9DEC51A-56FC-45DC-B39E-7F1384925234}" type="sibTrans" cxnId="{D39F719A-4972-49BC-B850-1B9CA59DFA0C}">
      <dgm:prSet/>
      <dgm:spPr/>
      <dgm:t>
        <a:bodyPr/>
        <a:lstStyle/>
        <a:p>
          <a:endParaRPr lang="en-US"/>
        </a:p>
      </dgm:t>
    </dgm:pt>
    <dgm:pt modelId="{0E77458C-1195-4CC0-B963-1BDC85056EAE}">
      <dgm:prSet/>
      <dgm:spPr/>
      <dgm:t>
        <a:bodyPr/>
        <a:lstStyle/>
        <a:p>
          <a:r>
            <a:rPr lang="en-AU">
              <a:hlinkClick xmlns:r="http://schemas.openxmlformats.org/officeDocument/2006/relationships" r:id="rId1"/>
            </a:rPr>
            <a:t>https://www.youtube.com/watch?v=2U-tOghblfE</a:t>
          </a:r>
          <a:endParaRPr lang="en-US"/>
        </a:p>
      </dgm:t>
    </dgm:pt>
    <dgm:pt modelId="{4D586E62-518C-43CB-9842-8515C8926D87}" type="parTrans" cxnId="{CB22D6C5-DD02-4553-93C1-3DC4D6D15C43}">
      <dgm:prSet/>
      <dgm:spPr/>
      <dgm:t>
        <a:bodyPr/>
        <a:lstStyle/>
        <a:p>
          <a:endParaRPr lang="en-US"/>
        </a:p>
      </dgm:t>
    </dgm:pt>
    <dgm:pt modelId="{C68CA7F6-53AC-45F9-A4D9-8207797D359E}" type="sibTrans" cxnId="{CB22D6C5-DD02-4553-93C1-3DC4D6D15C43}">
      <dgm:prSet/>
      <dgm:spPr/>
      <dgm:t>
        <a:bodyPr/>
        <a:lstStyle/>
        <a:p>
          <a:endParaRPr lang="en-US"/>
        </a:p>
      </dgm:t>
    </dgm:pt>
    <dgm:pt modelId="{9041DE43-7FA5-404F-9C9A-6AFC94B21E08}" type="pres">
      <dgm:prSet presAssocID="{3536A633-071B-45AC-94CF-69D8C9A1FAAF}" presName="root" presStyleCnt="0">
        <dgm:presLayoutVars>
          <dgm:dir/>
          <dgm:resizeHandles val="exact"/>
        </dgm:presLayoutVars>
      </dgm:prSet>
      <dgm:spPr/>
    </dgm:pt>
    <dgm:pt modelId="{78EC076A-F912-40E6-96F5-7BB74ACC6809}" type="pres">
      <dgm:prSet presAssocID="{F7F77B06-86FB-4347-A56A-53C1DDA736D4}" presName="compNode" presStyleCnt="0"/>
      <dgm:spPr/>
    </dgm:pt>
    <dgm:pt modelId="{F238BA82-C1D0-4090-8944-CAF9D33A1E2A}" type="pres">
      <dgm:prSet presAssocID="{F7F77B06-86FB-4347-A56A-53C1DDA736D4}" presName="bgRect" presStyleLbl="bgShp" presStyleIdx="0" presStyleCnt="3"/>
      <dgm:spPr/>
    </dgm:pt>
    <dgm:pt modelId="{4C0825A8-BCCE-444C-ABC0-EA2D3C5673F8}" type="pres">
      <dgm:prSet presAssocID="{F7F77B06-86FB-4347-A56A-53C1DDA736D4}"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eprechaun Hat"/>
        </a:ext>
      </dgm:extLst>
    </dgm:pt>
    <dgm:pt modelId="{532CC3C6-7614-40C8-B39C-278C59F1B66B}" type="pres">
      <dgm:prSet presAssocID="{F7F77B06-86FB-4347-A56A-53C1DDA736D4}" presName="spaceRect" presStyleCnt="0"/>
      <dgm:spPr/>
    </dgm:pt>
    <dgm:pt modelId="{81BF4C9A-C529-4926-8F35-0A78C52C6A66}" type="pres">
      <dgm:prSet presAssocID="{F7F77B06-86FB-4347-A56A-53C1DDA736D4}" presName="parTx" presStyleLbl="revTx" presStyleIdx="0" presStyleCnt="3">
        <dgm:presLayoutVars>
          <dgm:chMax val="0"/>
          <dgm:chPref val="0"/>
        </dgm:presLayoutVars>
      </dgm:prSet>
      <dgm:spPr/>
    </dgm:pt>
    <dgm:pt modelId="{62C517AB-FAF7-4A99-9B29-121E7A2BC858}" type="pres">
      <dgm:prSet presAssocID="{940CB6A7-8FF3-43A1-B6A2-684846F8B679}" presName="sibTrans" presStyleCnt="0"/>
      <dgm:spPr/>
    </dgm:pt>
    <dgm:pt modelId="{0CB8ADEE-5766-4617-AE02-B59F1DDEF7C7}" type="pres">
      <dgm:prSet presAssocID="{83720023-9DE1-4F00-BEC4-38CFDFB85414}" presName="compNode" presStyleCnt="0"/>
      <dgm:spPr/>
    </dgm:pt>
    <dgm:pt modelId="{DB778AD4-71FB-4372-81E5-4C20EC819CEE}" type="pres">
      <dgm:prSet presAssocID="{83720023-9DE1-4F00-BEC4-38CFDFB85414}" presName="bgRect" presStyleLbl="bgShp" presStyleIdx="1" presStyleCnt="3"/>
      <dgm:spPr/>
    </dgm:pt>
    <dgm:pt modelId="{8EEDDD93-45EF-4435-B16F-3B17ECD16F52}" type="pres">
      <dgm:prSet presAssocID="{83720023-9DE1-4F00-BEC4-38CFDFB8541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Network"/>
        </a:ext>
      </dgm:extLst>
    </dgm:pt>
    <dgm:pt modelId="{86B2162C-0B13-4FC5-8478-394FDD87997F}" type="pres">
      <dgm:prSet presAssocID="{83720023-9DE1-4F00-BEC4-38CFDFB85414}" presName="spaceRect" presStyleCnt="0"/>
      <dgm:spPr/>
    </dgm:pt>
    <dgm:pt modelId="{61115556-E71D-48F3-B470-09B7F0736D06}" type="pres">
      <dgm:prSet presAssocID="{83720023-9DE1-4F00-BEC4-38CFDFB85414}" presName="parTx" presStyleLbl="revTx" presStyleIdx="1" presStyleCnt="3">
        <dgm:presLayoutVars>
          <dgm:chMax val="0"/>
          <dgm:chPref val="0"/>
        </dgm:presLayoutVars>
      </dgm:prSet>
      <dgm:spPr/>
    </dgm:pt>
    <dgm:pt modelId="{F2A6DEE3-3685-4E13-A7BB-55019804F407}" type="pres">
      <dgm:prSet presAssocID="{E9DEC51A-56FC-45DC-B39E-7F1384925234}" presName="sibTrans" presStyleCnt="0"/>
      <dgm:spPr/>
    </dgm:pt>
    <dgm:pt modelId="{CFC5F86B-05C7-43A2-A62E-2BB69BFC2200}" type="pres">
      <dgm:prSet presAssocID="{0E77458C-1195-4CC0-B963-1BDC85056EAE}" presName="compNode" presStyleCnt="0"/>
      <dgm:spPr/>
    </dgm:pt>
    <dgm:pt modelId="{5B6FD99F-B837-41C7-A838-B2BE46ED00D9}" type="pres">
      <dgm:prSet presAssocID="{0E77458C-1195-4CC0-B963-1BDC85056EAE}" presName="bgRect" presStyleLbl="bgShp" presStyleIdx="2" presStyleCnt="3"/>
      <dgm:spPr/>
    </dgm:pt>
    <dgm:pt modelId="{ADC5C67E-8811-4D17-B867-B29A8EF639C8}" type="pres">
      <dgm:prSet presAssocID="{0E77458C-1195-4CC0-B963-1BDC85056EAE}"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2CE5FEDD-A4CD-46AC-9DFB-A7246CCB1686}" type="pres">
      <dgm:prSet presAssocID="{0E77458C-1195-4CC0-B963-1BDC85056EAE}" presName="spaceRect" presStyleCnt="0"/>
      <dgm:spPr/>
    </dgm:pt>
    <dgm:pt modelId="{87B7C648-57F1-4070-A6B4-C72339A52C24}" type="pres">
      <dgm:prSet presAssocID="{0E77458C-1195-4CC0-B963-1BDC85056EAE}" presName="parTx" presStyleLbl="revTx" presStyleIdx="2" presStyleCnt="3">
        <dgm:presLayoutVars>
          <dgm:chMax val="0"/>
          <dgm:chPref val="0"/>
        </dgm:presLayoutVars>
      </dgm:prSet>
      <dgm:spPr/>
    </dgm:pt>
  </dgm:ptLst>
  <dgm:cxnLst>
    <dgm:cxn modelId="{828BBD00-A0AD-4E95-B33F-85417696CCE6}" type="presOf" srcId="{F7F77B06-86FB-4347-A56A-53C1DDA736D4}" destId="{81BF4C9A-C529-4926-8F35-0A78C52C6A66}" srcOrd="0" destOrd="0" presId="urn:microsoft.com/office/officeart/2018/2/layout/IconVerticalSolidList"/>
    <dgm:cxn modelId="{1DBFCE2E-DC2C-4D2A-8CB2-BAEBBAC40DAA}" type="presOf" srcId="{83720023-9DE1-4F00-BEC4-38CFDFB85414}" destId="{61115556-E71D-48F3-B470-09B7F0736D06}" srcOrd="0" destOrd="0" presId="urn:microsoft.com/office/officeart/2018/2/layout/IconVerticalSolidList"/>
    <dgm:cxn modelId="{D0CED480-051D-4BA0-B020-422002E7AF73}" type="presOf" srcId="{0E77458C-1195-4CC0-B963-1BDC85056EAE}" destId="{87B7C648-57F1-4070-A6B4-C72339A52C24}" srcOrd="0" destOrd="0" presId="urn:microsoft.com/office/officeart/2018/2/layout/IconVerticalSolidList"/>
    <dgm:cxn modelId="{D39F719A-4972-49BC-B850-1B9CA59DFA0C}" srcId="{3536A633-071B-45AC-94CF-69D8C9A1FAAF}" destId="{83720023-9DE1-4F00-BEC4-38CFDFB85414}" srcOrd="1" destOrd="0" parTransId="{D70F94AB-2DF0-4EBB-B010-C637F1E0347B}" sibTransId="{E9DEC51A-56FC-45DC-B39E-7F1384925234}"/>
    <dgm:cxn modelId="{9DE47FAB-FD61-4611-83AA-3B97F9BFB45C}" type="presOf" srcId="{3536A633-071B-45AC-94CF-69D8C9A1FAAF}" destId="{9041DE43-7FA5-404F-9C9A-6AFC94B21E08}" srcOrd="0" destOrd="0" presId="urn:microsoft.com/office/officeart/2018/2/layout/IconVerticalSolidList"/>
    <dgm:cxn modelId="{CB22D6C5-DD02-4553-93C1-3DC4D6D15C43}" srcId="{3536A633-071B-45AC-94CF-69D8C9A1FAAF}" destId="{0E77458C-1195-4CC0-B963-1BDC85056EAE}" srcOrd="2" destOrd="0" parTransId="{4D586E62-518C-43CB-9842-8515C8926D87}" sibTransId="{C68CA7F6-53AC-45F9-A4D9-8207797D359E}"/>
    <dgm:cxn modelId="{847D8CF0-7840-4CE5-B559-B2B32167D51C}" srcId="{3536A633-071B-45AC-94CF-69D8C9A1FAAF}" destId="{F7F77B06-86FB-4347-A56A-53C1DDA736D4}" srcOrd="0" destOrd="0" parTransId="{5D7697A0-9B6C-4654-A975-769B7C068BCC}" sibTransId="{940CB6A7-8FF3-43A1-B6A2-684846F8B679}"/>
    <dgm:cxn modelId="{5C31929A-13F2-453C-87CB-082564DD37E9}" type="presParOf" srcId="{9041DE43-7FA5-404F-9C9A-6AFC94B21E08}" destId="{78EC076A-F912-40E6-96F5-7BB74ACC6809}" srcOrd="0" destOrd="0" presId="urn:microsoft.com/office/officeart/2018/2/layout/IconVerticalSolidList"/>
    <dgm:cxn modelId="{7F78F3FA-10D2-412D-ABDD-3F1F28CF94A2}" type="presParOf" srcId="{78EC076A-F912-40E6-96F5-7BB74ACC6809}" destId="{F238BA82-C1D0-4090-8944-CAF9D33A1E2A}" srcOrd="0" destOrd="0" presId="urn:microsoft.com/office/officeart/2018/2/layout/IconVerticalSolidList"/>
    <dgm:cxn modelId="{86091D63-7784-42A1-A28A-E3029175509A}" type="presParOf" srcId="{78EC076A-F912-40E6-96F5-7BB74ACC6809}" destId="{4C0825A8-BCCE-444C-ABC0-EA2D3C5673F8}" srcOrd="1" destOrd="0" presId="urn:microsoft.com/office/officeart/2018/2/layout/IconVerticalSolidList"/>
    <dgm:cxn modelId="{799A27AC-F019-4C63-831C-E48C787DFC84}" type="presParOf" srcId="{78EC076A-F912-40E6-96F5-7BB74ACC6809}" destId="{532CC3C6-7614-40C8-B39C-278C59F1B66B}" srcOrd="2" destOrd="0" presId="urn:microsoft.com/office/officeart/2018/2/layout/IconVerticalSolidList"/>
    <dgm:cxn modelId="{AF66834B-38F0-4B11-B49A-67C80E2B2BE5}" type="presParOf" srcId="{78EC076A-F912-40E6-96F5-7BB74ACC6809}" destId="{81BF4C9A-C529-4926-8F35-0A78C52C6A66}" srcOrd="3" destOrd="0" presId="urn:microsoft.com/office/officeart/2018/2/layout/IconVerticalSolidList"/>
    <dgm:cxn modelId="{3933950B-3385-4053-A708-1973CBF7A21A}" type="presParOf" srcId="{9041DE43-7FA5-404F-9C9A-6AFC94B21E08}" destId="{62C517AB-FAF7-4A99-9B29-121E7A2BC858}" srcOrd="1" destOrd="0" presId="urn:microsoft.com/office/officeart/2018/2/layout/IconVerticalSolidList"/>
    <dgm:cxn modelId="{AE7075BD-5AEA-41A6-93D4-ED0253F19666}" type="presParOf" srcId="{9041DE43-7FA5-404F-9C9A-6AFC94B21E08}" destId="{0CB8ADEE-5766-4617-AE02-B59F1DDEF7C7}" srcOrd="2" destOrd="0" presId="urn:microsoft.com/office/officeart/2018/2/layout/IconVerticalSolidList"/>
    <dgm:cxn modelId="{84ECB58D-4F1C-41F5-A827-A4A57AE95656}" type="presParOf" srcId="{0CB8ADEE-5766-4617-AE02-B59F1DDEF7C7}" destId="{DB778AD4-71FB-4372-81E5-4C20EC819CEE}" srcOrd="0" destOrd="0" presId="urn:microsoft.com/office/officeart/2018/2/layout/IconVerticalSolidList"/>
    <dgm:cxn modelId="{0314AC24-4A4E-4D1D-B35E-58ACA084F981}" type="presParOf" srcId="{0CB8ADEE-5766-4617-AE02-B59F1DDEF7C7}" destId="{8EEDDD93-45EF-4435-B16F-3B17ECD16F52}" srcOrd="1" destOrd="0" presId="urn:microsoft.com/office/officeart/2018/2/layout/IconVerticalSolidList"/>
    <dgm:cxn modelId="{79BDCA1D-4024-481E-BBD0-033BF27DF55C}" type="presParOf" srcId="{0CB8ADEE-5766-4617-AE02-B59F1DDEF7C7}" destId="{86B2162C-0B13-4FC5-8478-394FDD87997F}" srcOrd="2" destOrd="0" presId="urn:microsoft.com/office/officeart/2018/2/layout/IconVerticalSolidList"/>
    <dgm:cxn modelId="{194E5143-2C6E-4830-A178-4294F28005E8}" type="presParOf" srcId="{0CB8ADEE-5766-4617-AE02-B59F1DDEF7C7}" destId="{61115556-E71D-48F3-B470-09B7F0736D06}" srcOrd="3" destOrd="0" presId="urn:microsoft.com/office/officeart/2018/2/layout/IconVerticalSolidList"/>
    <dgm:cxn modelId="{880B180D-388F-4A52-AB81-1303572D916A}" type="presParOf" srcId="{9041DE43-7FA5-404F-9C9A-6AFC94B21E08}" destId="{F2A6DEE3-3685-4E13-A7BB-55019804F407}" srcOrd="3" destOrd="0" presId="urn:microsoft.com/office/officeart/2018/2/layout/IconVerticalSolidList"/>
    <dgm:cxn modelId="{EC932F4F-7E7D-4D59-ACE5-D158EB4EE5D7}" type="presParOf" srcId="{9041DE43-7FA5-404F-9C9A-6AFC94B21E08}" destId="{CFC5F86B-05C7-43A2-A62E-2BB69BFC2200}" srcOrd="4" destOrd="0" presId="urn:microsoft.com/office/officeart/2018/2/layout/IconVerticalSolidList"/>
    <dgm:cxn modelId="{FEE24ABE-D672-4FA4-8C92-BD8107394ECC}" type="presParOf" srcId="{CFC5F86B-05C7-43A2-A62E-2BB69BFC2200}" destId="{5B6FD99F-B837-41C7-A838-B2BE46ED00D9}" srcOrd="0" destOrd="0" presId="urn:microsoft.com/office/officeart/2018/2/layout/IconVerticalSolidList"/>
    <dgm:cxn modelId="{C1D713D7-C5B2-4443-AFCB-8347EA69ED52}" type="presParOf" srcId="{CFC5F86B-05C7-43A2-A62E-2BB69BFC2200}" destId="{ADC5C67E-8811-4D17-B867-B29A8EF639C8}" srcOrd="1" destOrd="0" presId="urn:microsoft.com/office/officeart/2018/2/layout/IconVerticalSolidList"/>
    <dgm:cxn modelId="{DAFDCB64-E9BB-42D7-9568-4240CB854EB5}" type="presParOf" srcId="{CFC5F86B-05C7-43A2-A62E-2BB69BFC2200}" destId="{2CE5FEDD-A4CD-46AC-9DFB-A7246CCB1686}" srcOrd="2" destOrd="0" presId="urn:microsoft.com/office/officeart/2018/2/layout/IconVerticalSolidList"/>
    <dgm:cxn modelId="{BEE1F853-DFAC-4078-9510-3132D19C9AF5}" type="presParOf" srcId="{CFC5F86B-05C7-43A2-A62E-2BB69BFC2200}" destId="{87B7C648-57F1-4070-A6B4-C72339A52C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83C17-F0E8-4EB9-9BF2-E38DE45547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1839AA-5139-4B73-B56C-F5C8BF6DCD95}">
      <dgm:prSet/>
      <dgm:spPr/>
      <dgm:t>
        <a:bodyPr/>
        <a:lstStyle/>
        <a:p>
          <a:r>
            <a:rPr lang="en-US"/>
            <a:t>Midnfulness – Smiling minds (free app)</a:t>
          </a:r>
        </a:p>
      </dgm:t>
    </dgm:pt>
    <dgm:pt modelId="{83E8E1AB-80C9-4DD3-9233-B4B4AC96A2B7}" type="parTrans" cxnId="{7EF7BFD3-7412-4EBB-A915-3F6C3694B9D1}">
      <dgm:prSet/>
      <dgm:spPr/>
      <dgm:t>
        <a:bodyPr/>
        <a:lstStyle/>
        <a:p>
          <a:endParaRPr lang="en-US"/>
        </a:p>
      </dgm:t>
    </dgm:pt>
    <dgm:pt modelId="{DFB6DBFB-B5AE-4392-A6A3-90A60C29B60C}" type="sibTrans" cxnId="{7EF7BFD3-7412-4EBB-A915-3F6C3694B9D1}">
      <dgm:prSet/>
      <dgm:spPr/>
      <dgm:t>
        <a:bodyPr/>
        <a:lstStyle/>
        <a:p>
          <a:endParaRPr lang="en-US"/>
        </a:p>
      </dgm:t>
    </dgm:pt>
    <dgm:pt modelId="{C9BF9C9E-1E15-4000-AA38-EBB0360E518D}">
      <dgm:prSet/>
      <dgm:spPr/>
      <dgm:t>
        <a:bodyPr/>
        <a:lstStyle/>
        <a:p>
          <a:r>
            <a:rPr lang="en-US"/>
            <a:t>High intensity exercise – Google search HIIT program</a:t>
          </a:r>
        </a:p>
      </dgm:t>
    </dgm:pt>
    <dgm:pt modelId="{AD2D9026-989B-4346-AC50-E80A20BA41FA}" type="parTrans" cxnId="{D1FBDB98-64B7-4247-891A-E10ADF6137A7}">
      <dgm:prSet/>
      <dgm:spPr/>
      <dgm:t>
        <a:bodyPr/>
        <a:lstStyle/>
        <a:p>
          <a:endParaRPr lang="en-US"/>
        </a:p>
      </dgm:t>
    </dgm:pt>
    <dgm:pt modelId="{9893BDAE-3F65-45B9-A2AB-A269C168882C}" type="sibTrans" cxnId="{D1FBDB98-64B7-4247-891A-E10ADF6137A7}">
      <dgm:prSet/>
      <dgm:spPr/>
      <dgm:t>
        <a:bodyPr/>
        <a:lstStyle/>
        <a:p>
          <a:endParaRPr lang="en-US"/>
        </a:p>
      </dgm:t>
    </dgm:pt>
    <dgm:pt modelId="{D8374DD3-6749-480D-8C6B-5F391418E393}">
      <dgm:prSet/>
      <dgm:spPr/>
      <dgm:t>
        <a:bodyPr/>
        <a:lstStyle/>
        <a:p>
          <a:r>
            <a:rPr lang="en-US"/>
            <a:t>Yoga – Yoga with Adriene </a:t>
          </a:r>
        </a:p>
      </dgm:t>
    </dgm:pt>
    <dgm:pt modelId="{F8CF4362-F05E-47B2-A3E8-AA6C70FC69F7}" type="parTrans" cxnId="{69F05817-C66C-4794-ACFB-5BD291A34AEA}">
      <dgm:prSet/>
      <dgm:spPr/>
      <dgm:t>
        <a:bodyPr/>
        <a:lstStyle/>
        <a:p>
          <a:endParaRPr lang="en-US"/>
        </a:p>
      </dgm:t>
    </dgm:pt>
    <dgm:pt modelId="{EECCC331-8AD4-463B-B087-7DB95FDAE9FC}" type="sibTrans" cxnId="{69F05817-C66C-4794-ACFB-5BD291A34AEA}">
      <dgm:prSet/>
      <dgm:spPr/>
      <dgm:t>
        <a:bodyPr/>
        <a:lstStyle/>
        <a:p>
          <a:endParaRPr lang="en-US"/>
        </a:p>
      </dgm:t>
    </dgm:pt>
    <dgm:pt modelId="{5067EBF6-47A1-4024-BD76-EC3AC1D0F06D}">
      <dgm:prSet/>
      <dgm:spPr/>
      <dgm:t>
        <a:bodyPr/>
        <a:lstStyle/>
        <a:p>
          <a:r>
            <a:rPr lang="en-US"/>
            <a:t>Unplug – Don’t use devices of any kind for a timed period</a:t>
          </a:r>
        </a:p>
      </dgm:t>
    </dgm:pt>
    <dgm:pt modelId="{10E13ED2-9587-45A7-B443-7CACAF413191}" type="parTrans" cxnId="{C8A8AB6F-2C72-49D9-97FF-C24E8C82C298}">
      <dgm:prSet/>
      <dgm:spPr/>
      <dgm:t>
        <a:bodyPr/>
        <a:lstStyle/>
        <a:p>
          <a:endParaRPr lang="en-US"/>
        </a:p>
      </dgm:t>
    </dgm:pt>
    <dgm:pt modelId="{327FB1F6-8985-47CA-AF9E-013C7055B702}" type="sibTrans" cxnId="{C8A8AB6F-2C72-49D9-97FF-C24E8C82C298}">
      <dgm:prSet/>
      <dgm:spPr/>
      <dgm:t>
        <a:bodyPr/>
        <a:lstStyle/>
        <a:p>
          <a:endParaRPr lang="en-US"/>
        </a:p>
      </dgm:t>
    </dgm:pt>
    <dgm:pt modelId="{0EFE4DB0-F30D-425F-921B-756495D8D793}">
      <dgm:prSet/>
      <dgm:spPr/>
      <dgm:t>
        <a:bodyPr/>
        <a:lstStyle/>
        <a:p>
          <a:r>
            <a:rPr lang="en-US"/>
            <a:t>Have a little faith</a:t>
          </a:r>
        </a:p>
      </dgm:t>
    </dgm:pt>
    <dgm:pt modelId="{B6AED290-51DE-486A-B543-D80A6850A26B}" type="parTrans" cxnId="{3D58BBE1-4F51-4BB6-8963-6045E4A11B65}">
      <dgm:prSet/>
      <dgm:spPr/>
      <dgm:t>
        <a:bodyPr/>
        <a:lstStyle/>
        <a:p>
          <a:endParaRPr lang="en-US"/>
        </a:p>
      </dgm:t>
    </dgm:pt>
    <dgm:pt modelId="{4B54F783-10EA-42FD-BEB3-BB7075E1AE4F}" type="sibTrans" cxnId="{3D58BBE1-4F51-4BB6-8963-6045E4A11B65}">
      <dgm:prSet/>
      <dgm:spPr/>
      <dgm:t>
        <a:bodyPr/>
        <a:lstStyle/>
        <a:p>
          <a:endParaRPr lang="en-US"/>
        </a:p>
      </dgm:t>
    </dgm:pt>
    <dgm:pt modelId="{472A75F5-422D-44A4-A0BC-79257F68325D}">
      <dgm:prSet/>
      <dgm:spPr/>
      <dgm:t>
        <a:bodyPr/>
        <a:lstStyle/>
        <a:p>
          <a:r>
            <a:rPr lang="en-US"/>
            <a:t>Peaceful settings</a:t>
          </a:r>
        </a:p>
      </dgm:t>
    </dgm:pt>
    <dgm:pt modelId="{C53A7BBA-09A8-4D40-B83D-CA034B7E2C50}" type="parTrans" cxnId="{65C31168-9C44-4052-91BE-6C630895761D}">
      <dgm:prSet/>
      <dgm:spPr/>
      <dgm:t>
        <a:bodyPr/>
        <a:lstStyle/>
        <a:p>
          <a:endParaRPr lang="en-US"/>
        </a:p>
      </dgm:t>
    </dgm:pt>
    <dgm:pt modelId="{81B79295-3D98-4665-9777-7815F8AF63D7}" type="sibTrans" cxnId="{65C31168-9C44-4052-91BE-6C630895761D}">
      <dgm:prSet/>
      <dgm:spPr/>
      <dgm:t>
        <a:bodyPr/>
        <a:lstStyle/>
        <a:p>
          <a:endParaRPr lang="en-US"/>
        </a:p>
      </dgm:t>
    </dgm:pt>
    <dgm:pt modelId="{5C5BBD92-0B00-4131-8AAB-E1675218DE9F}">
      <dgm:prSet/>
      <dgm:spPr/>
      <dgm:t>
        <a:bodyPr/>
        <a:lstStyle/>
        <a:p>
          <a:r>
            <a:rPr lang="en-US"/>
            <a:t>Do something for someone else</a:t>
          </a:r>
        </a:p>
      </dgm:t>
    </dgm:pt>
    <dgm:pt modelId="{C3C85AB8-7D36-43C5-A54E-6102BE584D78}" type="parTrans" cxnId="{CCC1B96B-4356-497D-B058-FD7005ED7EA2}">
      <dgm:prSet/>
      <dgm:spPr/>
      <dgm:t>
        <a:bodyPr/>
        <a:lstStyle/>
        <a:p>
          <a:endParaRPr lang="en-US"/>
        </a:p>
      </dgm:t>
    </dgm:pt>
    <dgm:pt modelId="{D4CFF42A-3BA7-4506-941C-10E278718427}" type="sibTrans" cxnId="{CCC1B96B-4356-497D-B058-FD7005ED7EA2}">
      <dgm:prSet/>
      <dgm:spPr/>
      <dgm:t>
        <a:bodyPr/>
        <a:lstStyle/>
        <a:p>
          <a:endParaRPr lang="en-US"/>
        </a:p>
      </dgm:t>
    </dgm:pt>
    <dgm:pt modelId="{811D1892-2519-47F1-90DF-474690C4FF40}" type="pres">
      <dgm:prSet presAssocID="{B1583C17-F0E8-4EB9-9BF2-E38DE455470D}" presName="root" presStyleCnt="0">
        <dgm:presLayoutVars>
          <dgm:dir/>
          <dgm:resizeHandles val="exact"/>
        </dgm:presLayoutVars>
      </dgm:prSet>
      <dgm:spPr/>
    </dgm:pt>
    <dgm:pt modelId="{E5A22867-9F7C-45F0-8728-503587E66331}" type="pres">
      <dgm:prSet presAssocID="{191839AA-5139-4B73-B56C-F5C8BF6DCD95}" presName="compNode" presStyleCnt="0"/>
      <dgm:spPr/>
    </dgm:pt>
    <dgm:pt modelId="{03C1131F-DBB1-4C54-9A73-DEA0A1278232}" type="pres">
      <dgm:prSet presAssocID="{191839AA-5139-4B73-B56C-F5C8BF6DCD95}" presName="bgRect" presStyleLbl="bgShp" presStyleIdx="0" presStyleCnt="7"/>
      <dgm:spPr/>
    </dgm:pt>
    <dgm:pt modelId="{4CFB6107-AA63-42DC-AC2D-C92299E469B9}" type="pres">
      <dgm:prSet presAssocID="{191839AA-5139-4B73-B56C-F5C8BF6DCD9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57A1342-CD14-4E7C-BE36-E1C62B62011A}" type="pres">
      <dgm:prSet presAssocID="{191839AA-5139-4B73-B56C-F5C8BF6DCD95}" presName="spaceRect" presStyleCnt="0"/>
      <dgm:spPr/>
    </dgm:pt>
    <dgm:pt modelId="{0DC217AC-926E-4683-A1BE-6F88D3BA6795}" type="pres">
      <dgm:prSet presAssocID="{191839AA-5139-4B73-B56C-F5C8BF6DCD95}" presName="parTx" presStyleLbl="revTx" presStyleIdx="0" presStyleCnt="7">
        <dgm:presLayoutVars>
          <dgm:chMax val="0"/>
          <dgm:chPref val="0"/>
        </dgm:presLayoutVars>
      </dgm:prSet>
      <dgm:spPr/>
    </dgm:pt>
    <dgm:pt modelId="{F6DFDD15-F809-4C13-8016-4194F36243F4}" type="pres">
      <dgm:prSet presAssocID="{DFB6DBFB-B5AE-4392-A6A3-90A60C29B60C}" presName="sibTrans" presStyleCnt="0"/>
      <dgm:spPr/>
    </dgm:pt>
    <dgm:pt modelId="{7B4740BF-B92C-47E7-B181-2C01858F58EE}" type="pres">
      <dgm:prSet presAssocID="{C9BF9C9E-1E15-4000-AA38-EBB0360E518D}" presName="compNode" presStyleCnt="0"/>
      <dgm:spPr/>
    </dgm:pt>
    <dgm:pt modelId="{88DF470A-09B5-4710-BD9A-C4D12B297C9B}" type="pres">
      <dgm:prSet presAssocID="{C9BF9C9E-1E15-4000-AA38-EBB0360E518D}" presName="bgRect" presStyleLbl="bgShp" presStyleIdx="1" presStyleCnt="7"/>
      <dgm:spPr/>
    </dgm:pt>
    <dgm:pt modelId="{94CBB975-77CE-4E79-8727-BED521529638}" type="pres">
      <dgm:prSet presAssocID="{C9BF9C9E-1E15-4000-AA38-EBB0360E518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941698B3-22E0-4BC7-A7D5-91DAC0202D0A}" type="pres">
      <dgm:prSet presAssocID="{C9BF9C9E-1E15-4000-AA38-EBB0360E518D}" presName="spaceRect" presStyleCnt="0"/>
      <dgm:spPr/>
    </dgm:pt>
    <dgm:pt modelId="{5EE5061A-F67F-40FF-A260-6CC98FC93206}" type="pres">
      <dgm:prSet presAssocID="{C9BF9C9E-1E15-4000-AA38-EBB0360E518D}" presName="parTx" presStyleLbl="revTx" presStyleIdx="1" presStyleCnt="7">
        <dgm:presLayoutVars>
          <dgm:chMax val="0"/>
          <dgm:chPref val="0"/>
        </dgm:presLayoutVars>
      </dgm:prSet>
      <dgm:spPr/>
    </dgm:pt>
    <dgm:pt modelId="{C7595C22-1382-4105-B319-BEBC6FB87F20}" type="pres">
      <dgm:prSet presAssocID="{9893BDAE-3F65-45B9-A2AB-A269C168882C}" presName="sibTrans" presStyleCnt="0"/>
      <dgm:spPr/>
    </dgm:pt>
    <dgm:pt modelId="{7F6943BE-FE4D-48E0-B17B-793C2098A79D}" type="pres">
      <dgm:prSet presAssocID="{D8374DD3-6749-480D-8C6B-5F391418E393}" presName="compNode" presStyleCnt="0"/>
      <dgm:spPr/>
    </dgm:pt>
    <dgm:pt modelId="{6DFDDA5C-647D-41D5-99C8-1C88D98EDE30}" type="pres">
      <dgm:prSet presAssocID="{D8374DD3-6749-480D-8C6B-5F391418E393}" presName="bgRect" presStyleLbl="bgShp" presStyleIdx="2" presStyleCnt="7"/>
      <dgm:spPr/>
    </dgm:pt>
    <dgm:pt modelId="{2744B5FF-0007-4B1D-9B1E-FAC81FBDEBEB}" type="pres">
      <dgm:prSet presAssocID="{D8374DD3-6749-480D-8C6B-5F391418E39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ndle"/>
        </a:ext>
      </dgm:extLst>
    </dgm:pt>
    <dgm:pt modelId="{77BC2C62-3014-4390-B29A-B64C47C29B52}" type="pres">
      <dgm:prSet presAssocID="{D8374DD3-6749-480D-8C6B-5F391418E393}" presName="spaceRect" presStyleCnt="0"/>
      <dgm:spPr/>
    </dgm:pt>
    <dgm:pt modelId="{3A25AFFE-5A16-4E44-9721-89B5C3A8812A}" type="pres">
      <dgm:prSet presAssocID="{D8374DD3-6749-480D-8C6B-5F391418E393}" presName="parTx" presStyleLbl="revTx" presStyleIdx="2" presStyleCnt="7">
        <dgm:presLayoutVars>
          <dgm:chMax val="0"/>
          <dgm:chPref val="0"/>
        </dgm:presLayoutVars>
      </dgm:prSet>
      <dgm:spPr/>
    </dgm:pt>
    <dgm:pt modelId="{EA3750AD-45E8-457B-89E0-55AB46509A7E}" type="pres">
      <dgm:prSet presAssocID="{EECCC331-8AD4-463B-B087-7DB95FDAE9FC}" presName="sibTrans" presStyleCnt="0"/>
      <dgm:spPr/>
    </dgm:pt>
    <dgm:pt modelId="{BDCE19C1-CFB1-42B6-8839-3FA74D98A0B4}" type="pres">
      <dgm:prSet presAssocID="{5067EBF6-47A1-4024-BD76-EC3AC1D0F06D}" presName="compNode" presStyleCnt="0"/>
      <dgm:spPr/>
    </dgm:pt>
    <dgm:pt modelId="{47CCCF7F-8AC1-4BCF-AC2E-763EBB046893}" type="pres">
      <dgm:prSet presAssocID="{5067EBF6-47A1-4024-BD76-EC3AC1D0F06D}" presName="bgRect" presStyleLbl="bgShp" presStyleIdx="3" presStyleCnt="7"/>
      <dgm:spPr/>
    </dgm:pt>
    <dgm:pt modelId="{90FA72EA-AD27-4473-9A5C-448D1A1AB556}" type="pres">
      <dgm:prSet presAssocID="{5067EBF6-47A1-4024-BD76-EC3AC1D0F06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larm Clock"/>
        </a:ext>
      </dgm:extLst>
    </dgm:pt>
    <dgm:pt modelId="{122EFB29-74BF-4EF2-B99B-633EF89BA8E8}" type="pres">
      <dgm:prSet presAssocID="{5067EBF6-47A1-4024-BD76-EC3AC1D0F06D}" presName="spaceRect" presStyleCnt="0"/>
      <dgm:spPr/>
    </dgm:pt>
    <dgm:pt modelId="{0005DD87-25A0-482A-8A02-08C40EA10D3B}" type="pres">
      <dgm:prSet presAssocID="{5067EBF6-47A1-4024-BD76-EC3AC1D0F06D}" presName="parTx" presStyleLbl="revTx" presStyleIdx="3" presStyleCnt="7">
        <dgm:presLayoutVars>
          <dgm:chMax val="0"/>
          <dgm:chPref val="0"/>
        </dgm:presLayoutVars>
      </dgm:prSet>
      <dgm:spPr/>
    </dgm:pt>
    <dgm:pt modelId="{A0618111-3545-4A56-BF77-470514C467C3}" type="pres">
      <dgm:prSet presAssocID="{327FB1F6-8985-47CA-AF9E-013C7055B702}" presName="sibTrans" presStyleCnt="0"/>
      <dgm:spPr/>
    </dgm:pt>
    <dgm:pt modelId="{9D0F1889-ACA5-448F-A7E5-EA4FFD6B8851}" type="pres">
      <dgm:prSet presAssocID="{0EFE4DB0-F30D-425F-921B-756495D8D793}" presName="compNode" presStyleCnt="0"/>
      <dgm:spPr/>
    </dgm:pt>
    <dgm:pt modelId="{C7363EF6-7602-4A71-B934-2902E5C534B0}" type="pres">
      <dgm:prSet presAssocID="{0EFE4DB0-F30D-425F-921B-756495D8D793}" presName="bgRect" presStyleLbl="bgShp" presStyleIdx="4" presStyleCnt="7"/>
      <dgm:spPr/>
    </dgm:pt>
    <dgm:pt modelId="{CBD7A947-C208-46DE-B5E8-1854ABA8220B}" type="pres">
      <dgm:prSet presAssocID="{0EFE4DB0-F30D-425F-921B-756495D8D79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ve Letter"/>
        </a:ext>
      </dgm:extLst>
    </dgm:pt>
    <dgm:pt modelId="{1E034766-E710-48C5-A642-CF8233728C67}" type="pres">
      <dgm:prSet presAssocID="{0EFE4DB0-F30D-425F-921B-756495D8D793}" presName="spaceRect" presStyleCnt="0"/>
      <dgm:spPr/>
    </dgm:pt>
    <dgm:pt modelId="{315AF0D7-30A5-454B-8210-34DCA7F5A06B}" type="pres">
      <dgm:prSet presAssocID="{0EFE4DB0-F30D-425F-921B-756495D8D793}" presName="parTx" presStyleLbl="revTx" presStyleIdx="4" presStyleCnt="7">
        <dgm:presLayoutVars>
          <dgm:chMax val="0"/>
          <dgm:chPref val="0"/>
        </dgm:presLayoutVars>
      </dgm:prSet>
      <dgm:spPr/>
    </dgm:pt>
    <dgm:pt modelId="{CDCF9B48-AB50-4028-80DE-F780EB0B73C9}" type="pres">
      <dgm:prSet presAssocID="{4B54F783-10EA-42FD-BEB3-BB7075E1AE4F}" presName="sibTrans" presStyleCnt="0"/>
      <dgm:spPr/>
    </dgm:pt>
    <dgm:pt modelId="{C8D504EA-6DB0-4D0D-A166-A7F1375B9748}" type="pres">
      <dgm:prSet presAssocID="{472A75F5-422D-44A4-A0BC-79257F68325D}" presName="compNode" presStyleCnt="0"/>
      <dgm:spPr/>
    </dgm:pt>
    <dgm:pt modelId="{AB543120-0D22-4A39-883C-7818E94A7818}" type="pres">
      <dgm:prSet presAssocID="{472A75F5-422D-44A4-A0BC-79257F68325D}" presName="bgRect" presStyleLbl="bgShp" presStyleIdx="5" presStyleCnt="7"/>
      <dgm:spPr/>
    </dgm:pt>
    <dgm:pt modelId="{713B88B3-B5D5-4DE7-8ED8-FDAA9315DF1B}" type="pres">
      <dgm:prSet presAssocID="{472A75F5-422D-44A4-A0BC-79257F68325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ettings"/>
        </a:ext>
      </dgm:extLst>
    </dgm:pt>
    <dgm:pt modelId="{D48DE11F-76EE-4530-BA38-40C5683B2364}" type="pres">
      <dgm:prSet presAssocID="{472A75F5-422D-44A4-A0BC-79257F68325D}" presName="spaceRect" presStyleCnt="0"/>
      <dgm:spPr/>
    </dgm:pt>
    <dgm:pt modelId="{382BC56C-82A8-47E4-95F1-6C1304E09361}" type="pres">
      <dgm:prSet presAssocID="{472A75F5-422D-44A4-A0BC-79257F68325D}" presName="parTx" presStyleLbl="revTx" presStyleIdx="5" presStyleCnt="7">
        <dgm:presLayoutVars>
          <dgm:chMax val="0"/>
          <dgm:chPref val="0"/>
        </dgm:presLayoutVars>
      </dgm:prSet>
      <dgm:spPr/>
    </dgm:pt>
    <dgm:pt modelId="{E6DBF55D-FED8-4F51-A54D-B74E6AB434CA}" type="pres">
      <dgm:prSet presAssocID="{81B79295-3D98-4665-9777-7815F8AF63D7}" presName="sibTrans" presStyleCnt="0"/>
      <dgm:spPr/>
    </dgm:pt>
    <dgm:pt modelId="{5296FB4D-EA55-4809-B1C6-E648930A6968}" type="pres">
      <dgm:prSet presAssocID="{5C5BBD92-0B00-4131-8AAB-E1675218DE9F}" presName="compNode" presStyleCnt="0"/>
      <dgm:spPr/>
    </dgm:pt>
    <dgm:pt modelId="{0FE1AA02-0276-46B5-8902-C60115F3DE3E}" type="pres">
      <dgm:prSet presAssocID="{5C5BBD92-0B00-4131-8AAB-E1675218DE9F}" presName="bgRect" presStyleLbl="bgShp" presStyleIdx="6" presStyleCnt="7"/>
      <dgm:spPr/>
    </dgm:pt>
    <dgm:pt modelId="{7B17E58F-6C55-45C6-85F6-5B61FD3238AA}" type="pres">
      <dgm:prSet presAssocID="{5C5BBD92-0B00-4131-8AAB-E1675218DE9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s"/>
        </a:ext>
      </dgm:extLst>
    </dgm:pt>
    <dgm:pt modelId="{BD0D0B69-1599-430A-92F6-3766C77A5687}" type="pres">
      <dgm:prSet presAssocID="{5C5BBD92-0B00-4131-8AAB-E1675218DE9F}" presName="spaceRect" presStyleCnt="0"/>
      <dgm:spPr/>
    </dgm:pt>
    <dgm:pt modelId="{5D067FF1-1649-4FA8-9098-A3EFD13CE2D3}" type="pres">
      <dgm:prSet presAssocID="{5C5BBD92-0B00-4131-8AAB-E1675218DE9F}" presName="parTx" presStyleLbl="revTx" presStyleIdx="6" presStyleCnt="7">
        <dgm:presLayoutVars>
          <dgm:chMax val="0"/>
          <dgm:chPref val="0"/>
        </dgm:presLayoutVars>
      </dgm:prSet>
      <dgm:spPr/>
    </dgm:pt>
  </dgm:ptLst>
  <dgm:cxnLst>
    <dgm:cxn modelId="{69F05817-C66C-4794-ACFB-5BD291A34AEA}" srcId="{B1583C17-F0E8-4EB9-9BF2-E38DE455470D}" destId="{D8374DD3-6749-480D-8C6B-5F391418E393}" srcOrd="2" destOrd="0" parTransId="{F8CF4362-F05E-47B2-A3E8-AA6C70FC69F7}" sibTransId="{EECCC331-8AD4-463B-B087-7DB95FDAE9FC}"/>
    <dgm:cxn modelId="{56C57223-B475-4AD8-830E-37BA27269D3D}" type="presOf" srcId="{D8374DD3-6749-480D-8C6B-5F391418E393}" destId="{3A25AFFE-5A16-4E44-9721-89B5C3A8812A}" srcOrd="0" destOrd="0" presId="urn:microsoft.com/office/officeart/2018/2/layout/IconVerticalSolidList"/>
    <dgm:cxn modelId="{3C07B842-1169-4B2D-B9F7-50F01CD0F8E9}" type="presOf" srcId="{5C5BBD92-0B00-4131-8AAB-E1675218DE9F}" destId="{5D067FF1-1649-4FA8-9098-A3EFD13CE2D3}" srcOrd="0" destOrd="0" presId="urn:microsoft.com/office/officeart/2018/2/layout/IconVerticalSolidList"/>
    <dgm:cxn modelId="{65C31168-9C44-4052-91BE-6C630895761D}" srcId="{B1583C17-F0E8-4EB9-9BF2-E38DE455470D}" destId="{472A75F5-422D-44A4-A0BC-79257F68325D}" srcOrd="5" destOrd="0" parTransId="{C53A7BBA-09A8-4D40-B83D-CA034B7E2C50}" sibTransId="{81B79295-3D98-4665-9777-7815F8AF63D7}"/>
    <dgm:cxn modelId="{CCC1B96B-4356-497D-B058-FD7005ED7EA2}" srcId="{B1583C17-F0E8-4EB9-9BF2-E38DE455470D}" destId="{5C5BBD92-0B00-4131-8AAB-E1675218DE9F}" srcOrd="6" destOrd="0" parTransId="{C3C85AB8-7D36-43C5-A54E-6102BE584D78}" sibTransId="{D4CFF42A-3BA7-4506-941C-10E278718427}"/>
    <dgm:cxn modelId="{C8A8AB6F-2C72-49D9-97FF-C24E8C82C298}" srcId="{B1583C17-F0E8-4EB9-9BF2-E38DE455470D}" destId="{5067EBF6-47A1-4024-BD76-EC3AC1D0F06D}" srcOrd="3" destOrd="0" parTransId="{10E13ED2-9587-45A7-B443-7CACAF413191}" sibTransId="{327FB1F6-8985-47CA-AF9E-013C7055B702}"/>
    <dgm:cxn modelId="{D0A46276-50B3-4072-B40E-5E1E0CB693CA}" type="presOf" srcId="{C9BF9C9E-1E15-4000-AA38-EBB0360E518D}" destId="{5EE5061A-F67F-40FF-A260-6CC98FC93206}" srcOrd="0" destOrd="0" presId="urn:microsoft.com/office/officeart/2018/2/layout/IconVerticalSolidList"/>
    <dgm:cxn modelId="{A122C47E-286C-496A-B426-DD62CE18782A}" type="presOf" srcId="{B1583C17-F0E8-4EB9-9BF2-E38DE455470D}" destId="{811D1892-2519-47F1-90DF-474690C4FF40}" srcOrd="0" destOrd="0" presId="urn:microsoft.com/office/officeart/2018/2/layout/IconVerticalSolidList"/>
    <dgm:cxn modelId="{74255587-BC54-45CE-8FBD-5E7425DA7F8B}" type="presOf" srcId="{5067EBF6-47A1-4024-BD76-EC3AC1D0F06D}" destId="{0005DD87-25A0-482A-8A02-08C40EA10D3B}" srcOrd="0" destOrd="0" presId="urn:microsoft.com/office/officeart/2018/2/layout/IconVerticalSolidList"/>
    <dgm:cxn modelId="{3C0B528B-85AF-4C81-8254-6C5544CAAEE4}" type="presOf" srcId="{472A75F5-422D-44A4-A0BC-79257F68325D}" destId="{382BC56C-82A8-47E4-95F1-6C1304E09361}" srcOrd="0" destOrd="0" presId="urn:microsoft.com/office/officeart/2018/2/layout/IconVerticalSolidList"/>
    <dgm:cxn modelId="{E88BC790-4BD5-400C-8DAD-877F8EBA7E30}" type="presOf" srcId="{191839AA-5139-4B73-B56C-F5C8BF6DCD95}" destId="{0DC217AC-926E-4683-A1BE-6F88D3BA6795}" srcOrd="0" destOrd="0" presId="urn:microsoft.com/office/officeart/2018/2/layout/IconVerticalSolidList"/>
    <dgm:cxn modelId="{C181F194-6EDD-45D0-BDD5-0F4C10EA0206}" type="presOf" srcId="{0EFE4DB0-F30D-425F-921B-756495D8D793}" destId="{315AF0D7-30A5-454B-8210-34DCA7F5A06B}" srcOrd="0" destOrd="0" presId="urn:microsoft.com/office/officeart/2018/2/layout/IconVerticalSolidList"/>
    <dgm:cxn modelId="{D1FBDB98-64B7-4247-891A-E10ADF6137A7}" srcId="{B1583C17-F0E8-4EB9-9BF2-E38DE455470D}" destId="{C9BF9C9E-1E15-4000-AA38-EBB0360E518D}" srcOrd="1" destOrd="0" parTransId="{AD2D9026-989B-4346-AC50-E80A20BA41FA}" sibTransId="{9893BDAE-3F65-45B9-A2AB-A269C168882C}"/>
    <dgm:cxn modelId="{7EF7BFD3-7412-4EBB-A915-3F6C3694B9D1}" srcId="{B1583C17-F0E8-4EB9-9BF2-E38DE455470D}" destId="{191839AA-5139-4B73-B56C-F5C8BF6DCD95}" srcOrd="0" destOrd="0" parTransId="{83E8E1AB-80C9-4DD3-9233-B4B4AC96A2B7}" sibTransId="{DFB6DBFB-B5AE-4392-A6A3-90A60C29B60C}"/>
    <dgm:cxn modelId="{3D58BBE1-4F51-4BB6-8963-6045E4A11B65}" srcId="{B1583C17-F0E8-4EB9-9BF2-E38DE455470D}" destId="{0EFE4DB0-F30D-425F-921B-756495D8D793}" srcOrd="4" destOrd="0" parTransId="{B6AED290-51DE-486A-B543-D80A6850A26B}" sibTransId="{4B54F783-10EA-42FD-BEB3-BB7075E1AE4F}"/>
    <dgm:cxn modelId="{E735617C-6A21-4E20-BF9E-5539D34A6519}" type="presParOf" srcId="{811D1892-2519-47F1-90DF-474690C4FF40}" destId="{E5A22867-9F7C-45F0-8728-503587E66331}" srcOrd="0" destOrd="0" presId="urn:microsoft.com/office/officeart/2018/2/layout/IconVerticalSolidList"/>
    <dgm:cxn modelId="{EF029537-27FE-487E-8C4F-40A9DEDEFCA2}" type="presParOf" srcId="{E5A22867-9F7C-45F0-8728-503587E66331}" destId="{03C1131F-DBB1-4C54-9A73-DEA0A1278232}" srcOrd="0" destOrd="0" presId="urn:microsoft.com/office/officeart/2018/2/layout/IconVerticalSolidList"/>
    <dgm:cxn modelId="{848124FF-3C9E-46D9-9D9A-9CB3226A8552}" type="presParOf" srcId="{E5A22867-9F7C-45F0-8728-503587E66331}" destId="{4CFB6107-AA63-42DC-AC2D-C92299E469B9}" srcOrd="1" destOrd="0" presId="urn:microsoft.com/office/officeart/2018/2/layout/IconVerticalSolidList"/>
    <dgm:cxn modelId="{4E46C32C-3AEE-40D4-9F51-383C874271BA}" type="presParOf" srcId="{E5A22867-9F7C-45F0-8728-503587E66331}" destId="{B57A1342-CD14-4E7C-BE36-E1C62B62011A}" srcOrd="2" destOrd="0" presId="urn:microsoft.com/office/officeart/2018/2/layout/IconVerticalSolidList"/>
    <dgm:cxn modelId="{A4FBC712-6B9D-4E6F-9640-82876BB24508}" type="presParOf" srcId="{E5A22867-9F7C-45F0-8728-503587E66331}" destId="{0DC217AC-926E-4683-A1BE-6F88D3BA6795}" srcOrd="3" destOrd="0" presId="urn:microsoft.com/office/officeart/2018/2/layout/IconVerticalSolidList"/>
    <dgm:cxn modelId="{98DB549A-FC98-47A7-BF34-361E002E5517}" type="presParOf" srcId="{811D1892-2519-47F1-90DF-474690C4FF40}" destId="{F6DFDD15-F809-4C13-8016-4194F36243F4}" srcOrd="1" destOrd="0" presId="urn:microsoft.com/office/officeart/2018/2/layout/IconVerticalSolidList"/>
    <dgm:cxn modelId="{1029548B-2881-47A1-88CB-0E08A3790F4F}" type="presParOf" srcId="{811D1892-2519-47F1-90DF-474690C4FF40}" destId="{7B4740BF-B92C-47E7-B181-2C01858F58EE}" srcOrd="2" destOrd="0" presId="urn:microsoft.com/office/officeart/2018/2/layout/IconVerticalSolidList"/>
    <dgm:cxn modelId="{DE830DB1-F16B-4055-BA7C-415F2AB4878F}" type="presParOf" srcId="{7B4740BF-B92C-47E7-B181-2C01858F58EE}" destId="{88DF470A-09B5-4710-BD9A-C4D12B297C9B}" srcOrd="0" destOrd="0" presId="urn:microsoft.com/office/officeart/2018/2/layout/IconVerticalSolidList"/>
    <dgm:cxn modelId="{D1D4D5CB-2C29-4EE4-9F48-441E41583F9E}" type="presParOf" srcId="{7B4740BF-B92C-47E7-B181-2C01858F58EE}" destId="{94CBB975-77CE-4E79-8727-BED521529638}" srcOrd="1" destOrd="0" presId="urn:microsoft.com/office/officeart/2018/2/layout/IconVerticalSolidList"/>
    <dgm:cxn modelId="{5E5FF3B4-EB49-4BB9-AD63-A926F2C0FB40}" type="presParOf" srcId="{7B4740BF-B92C-47E7-B181-2C01858F58EE}" destId="{941698B3-22E0-4BC7-A7D5-91DAC0202D0A}" srcOrd="2" destOrd="0" presId="urn:microsoft.com/office/officeart/2018/2/layout/IconVerticalSolidList"/>
    <dgm:cxn modelId="{52D2A7D3-F550-40F0-93D5-61289AD656E6}" type="presParOf" srcId="{7B4740BF-B92C-47E7-B181-2C01858F58EE}" destId="{5EE5061A-F67F-40FF-A260-6CC98FC93206}" srcOrd="3" destOrd="0" presId="urn:microsoft.com/office/officeart/2018/2/layout/IconVerticalSolidList"/>
    <dgm:cxn modelId="{57E37AED-7B5A-45A4-A4A5-1C2E80541BCC}" type="presParOf" srcId="{811D1892-2519-47F1-90DF-474690C4FF40}" destId="{C7595C22-1382-4105-B319-BEBC6FB87F20}" srcOrd="3" destOrd="0" presId="urn:microsoft.com/office/officeart/2018/2/layout/IconVerticalSolidList"/>
    <dgm:cxn modelId="{E83588DF-1DDB-4867-A14B-AFC07AA1D27B}" type="presParOf" srcId="{811D1892-2519-47F1-90DF-474690C4FF40}" destId="{7F6943BE-FE4D-48E0-B17B-793C2098A79D}" srcOrd="4" destOrd="0" presId="urn:microsoft.com/office/officeart/2018/2/layout/IconVerticalSolidList"/>
    <dgm:cxn modelId="{87530ACA-25BF-41CE-8A8F-2BD22AF296D6}" type="presParOf" srcId="{7F6943BE-FE4D-48E0-B17B-793C2098A79D}" destId="{6DFDDA5C-647D-41D5-99C8-1C88D98EDE30}" srcOrd="0" destOrd="0" presId="urn:microsoft.com/office/officeart/2018/2/layout/IconVerticalSolidList"/>
    <dgm:cxn modelId="{EFA0A8E1-A365-4794-A44C-49914C6E5280}" type="presParOf" srcId="{7F6943BE-FE4D-48E0-B17B-793C2098A79D}" destId="{2744B5FF-0007-4B1D-9B1E-FAC81FBDEBEB}" srcOrd="1" destOrd="0" presId="urn:microsoft.com/office/officeart/2018/2/layout/IconVerticalSolidList"/>
    <dgm:cxn modelId="{1D6762B5-D652-4808-BBBB-67295F54C9E6}" type="presParOf" srcId="{7F6943BE-FE4D-48E0-B17B-793C2098A79D}" destId="{77BC2C62-3014-4390-B29A-B64C47C29B52}" srcOrd="2" destOrd="0" presId="urn:microsoft.com/office/officeart/2018/2/layout/IconVerticalSolidList"/>
    <dgm:cxn modelId="{E76DB345-273A-4F8F-8C08-629BB3C0A9B4}" type="presParOf" srcId="{7F6943BE-FE4D-48E0-B17B-793C2098A79D}" destId="{3A25AFFE-5A16-4E44-9721-89B5C3A8812A}" srcOrd="3" destOrd="0" presId="urn:microsoft.com/office/officeart/2018/2/layout/IconVerticalSolidList"/>
    <dgm:cxn modelId="{8B7706F5-6542-4882-9F78-447D3B0AB717}" type="presParOf" srcId="{811D1892-2519-47F1-90DF-474690C4FF40}" destId="{EA3750AD-45E8-457B-89E0-55AB46509A7E}" srcOrd="5" destOrd="0" presId="urn:microsoft.com/office/officeart/2018/2/layout/IconVerticalSolidList"/>
    <dgm:cxn modelId="{5C3CE11C-7154-4008-9963-3747891C8A40}" type="presParOf" srcId="{811D1892-2519-47F1-90DF-474690C4FF40}" destId="{BDCE19C1-CFB1-42B6-8839-3FA74D98A0B4}" srcOrd="6" destOrd="0" presId="urn:microsoft.com/office/officeart/2018/2/layout/IconVerticalSolidList"/>
    <dgm:cxn modelId="{B586B057-2F2D-483A-A410-8D66DE3608E2}" type="presParOf" srcId="{BDCE19C1-CFB1-42B6-8839-3FA74D98A0B4}" destId="{47CCCF7F-8AC1-4BCF-AC2E-763EBB046893}" srcOrd="0" destOrd="0" presId="urn:microsoft.com/office/officeart/2018/2/layout/IconVerticalSolidList"/>
    <dgm:cxn modelId="{5EC8C51D-10EF-4F48-A2BB-9209327B7C35}" type="presParOf" srcId="{BDCE19C1-CFB1-42B6-8839-3FA74D98A0B4}" destId="{90FA72EA-AD27-4473-9A5C-448D1A1AB556}" srcOrd="1" destOrd="0" presId="urn:microsoft.com/office/officeart/2018/2/layout/IconVerticalSolidList"/>
    <dgm:cxn modelId="{04F1B029-8B46-45F2-92A2-DEDB558A72B2}" type="presParOf" srcId="{BDCE19C1-CFB1-42B6-8839-3FA74D98A0B4}" destId="{122EFB29-74BF-4EF2-B99B-633EF89BA8E8}" srcOrd="2" destOrd="0" presId="urn:microsoft.com/office/officeart/2018/2/layout/IconVerticalSolidList"/>
    <dgm:cxn modelId="{888249E8-3047-452B-8106-CC08E7D1DB60}" type="presParOf" srcId="{BDCE19C1-CFB1-42B6-8839-3FA74D98A0B4}" destId="{0005DD87-25A0-482A-8A02-08C40EA10D3B}" srcOrd="3" destOrd="0" presId="urn:microsoft.com/office/officeart/2018/2/layout/IconVerticalSolidList"/>
    <dgm:cxn modelId="{3E6F8061-5BBB-4A3E-8764-AF5B1AF3F3A0}" type="presParOf" srcId="{811D1892-2519-47F1-90DF-474690C4FF40}" destId="{A0618111-3545-4A56-BF77-470514C467C3}" srcOrd="7" destOrd="0" presId="urn:microsoft.com/office/officeart/2018/2/layout/IconVerticalSolidList"/>
    <dgm:cxn modelId="{3C885735-9610-4108-A718-86CB05234D0C}" type="presParOf" srcId="{811D1892-2519-47F1-90DF-474690C4FF40}" destId="{9D0F1889-ACA5-448F-A7E5-EA4FFD6B8851}" srcOrd="8" destOrd="0" presId="urn:microsoft.com/office/officeart/2018/2/layout/IconVerticalSolidList"/>
    <dgm:cxn modelId="{E0C5FC6F-9091-454B-8A54-4DAE2FE01E21}" type="presParOf" srcId="{9D0F1889-ACA5-448F-A7E5-EA4FFD6B8851}" destId="{C7363EF6-7602-4A71-B934-2902E5C534B0}" srcOrd="0" destOrd="0" presId="urn:microsoft.com/office/officeart/2018/2/layout/IconVerticalSolidList"/>
    <dgm:cxn modelId="{59929BEE-9CEA-401D-B87F-8B889C3205C4}" type="presParOf" srcId="{9D0F1889-ACA5-448F-A7E5-EA4FFD6B8851}" destId="{CBD7A947-C208-46DE-B5E8-1854ABA8220B}" srcOrd="1" destOrd="0" presId="urn:microsoft.com/office/officeart/2018/2/layout/IconVerticalSolidList"/>
    <dgm:cxn modelId="{26460484-EEBC-4AED-A764-C7F5929EBB8E}" type="presParOf" srcId="{9D0F1889-ACA5-448F-A7E5-EA4FFD6B8851}" destId="{1E034766-E710-48C5-A642-CF8233728C67}" srcOrd="2" destOrd="0" presId="urn:microsoft.com/office/officeart/2018/2/layout/IconVerticalSolidList"/>
    <dgm:cxn modelId="{FB992641-140A-4789-B49C-9E0AEA5E03CB}" type="presParOf" srcId="{9D0F1889-ACA5-448F-A7E5-EA4FFD6B8851}" destId="{315AF0D7-30A5-454B-8210-34DCA7F5A06B}" srcOrd="3" destOrd="0" presId="urn:microsoft.com/office/officeart/2018/2/layout/IconVerticalSolidList"/>
    <dgm:cxn modelId="{CE1CDAD1-1323-4BA0-AFAE-7A31FE2B9EBF}" type="presParOf" srcId="{811D1892-2519-47F1-90DF-474690C4FF40}" destId="{CDCF9B48-AB50-4028-80DE-F780EB0B73C9}" srcOrd="9" destOrd="0" presId="urn:microsoft.com/office/officeart/2018/2/layout/IconVerticalSolidList"/>
    <dgm:cxn modelId="{7422C2B2-E203-47E6-9D96-7700067C11ED}" type="presParOf" srcId="{811D1892-2519-47F1-90DF-474690C4FF40}" destId="{C8D504EA-6DB0-4D0D-A166-A7F1375B9748}" srcOrd="10" destOrd="0" presId="urn:microsoft.com/office/officeart/2018/2/layout/IconVerticalSolidList"/>
    <dgm:cxn modelId="{2BDEACFC-AEE9-4F69-AE2B-325666842837}" type="presParOf" srcId="{C8D504EA-6DB0-4D0D-A166-A7F1375B9748}" destId="{AB543120-0D22-4A39-883C-7818E94A7818}" srcOrd="0" destOrd="0" presId="urn:microsoft.com/office/officeart/2018/2/layout/IconVerticalSolidList"/>
    <dgm:cxn modelId="{8669CDC7-42AC-4C8D-A9A7-E23F00686C36}" type="presParOf" srcId="{C8D504EA-6DB0-4D0D-A166-A7F1375B9748}" destId="{713B88B3-B5D5-4DE7-8ED8-FDAA9315DF1B}" srcOrd="1" destOrd="0" presId="urn:microsoft.com/office/officeart/2018/2/layout/IconVerticalSolidList"/>
    <dgm:cxn modelId="{C501FF7E-6579-4B7E-A4EF-47EBED1F208A}" type="presParOf" srcId="{C8D504EA-6DB0-4D0D-A166-A7F1375B9748}" destId="{D48DE11F-76EE-4530-BA38-40C5683B2364}" srcOrd="2" destOrd="0" presId="urn:microsoft.com/office/officeart/2018/2/layout/IconVerticalSolidList"/>
    <dgm:cxn modelId="{04E32600-3BD7-49FF-874A-1F48C974BA52}" type="presParOf" srcId="{C8D504EA-6DB0-4D0D-A166-A7F1375B9748}" destId="{382BC56C-82A8-47E4-95F1-6C1304E09361}" srcOrd="3" destOrd="0" presId="urn:microsoft.com/office/officeart/2018/2/layout/IconVerticalSolidList"/>
    <dgm:cxn modelId="{36C2CDB3-20A9-41D5-A06D-B50C12278F6E}" type="presParOf" srcId="{811D1892-2519-47F1-90DF-474690C4FF40}" destId="{E6DBF55D-FED8-4F51-A54D-B74E6AB434CA}" srcOrd="11" destOrd="0" presId="urn:microsoft.com/office/officeart/2018/2/layout/IconVerticalSolidList"/>
    <dgm:cxn modelId="{77960B61-3B01-427F-9708-F59040BDC5CC}" type="presParOf" srcId="{811D1892-2519-47F1-90DF-474690C4FF40}" destId="{5296FB4D-EA55-4809-B1C6-E648930A6968}" srcOrd="12" destOrd="0" presId="urn:microsoft.com/office/officeart/2018/2/layout/IconVerticalSolidList"/>
    <dgm:cxn modelId="{E7E99A14-9E9B-4F6F-9AF5-48C929AF24AF}" type="presParOf" srcId="{5296FB4D-EA55-4809-B1C6-E648930A6968}" destId="{0FE1AA02-0276-46B5-8902-C60115F3DE3E}" srcOrd="0" destOrd="0" presId="urn:microsoft.com/office/officeart/2018/2/layout/IconVerticalSolidList"/>
    <dgm:cxn modelId="{61C807F3-9AD6-4E25-B2DC-F6CBB4097806}" type="presParOf" srcId="{5296FB4D-EA55-4809-B1C6-E648930A6968}" destId="{7B17E58F-6C55-45C6-85F6-5B61FD3238AA}" srcOrd="1" destOrd="0" presId="urn:microsoft.com/office/officeart/2018/2/layout/IconVerticalSolidList"/>
    <dgm:cxn modelId="{2285EFA9-E6CD-4BA2-888A-669CA02374B7}" type="presParOf" srcId="{5296FB4D-EA55-4809-B1C6-E648930A6968}" destId="{BD0D0B69-1599-430A-92F6-3766C77A5687}" srcOrd="2" destOrd="0" presId="urn:microsoft.com/office/officeart/2018/2/layout/IconVerticalSolidList"/>
    <dgm:cxn modelId="{5497CAB8-004D-4142-A0CE-FEFDD0DD3B36}" type="presParOf" srcId="{5296FB4D-EA55-4809-B1C6-E648930A6968}" destId="{5D067FF1-1649-4FA8-9098-A3EFD13CE2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E6265F-8E10-47AD-818E-417E76E7DA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7B1D05-73E6-4FE8-92BA-A412BC86AF60}">
      <dgm:prSet/>
      <dgm:spPr/>
      <dgm:t>
        <a:bodyPr/>
        <a:lstStyle/>
        <a:p>
          <a:r>
            <a:rPr lang="en-US" dirty="0"/>
            <a:t>WHO 2009 report on Health literacy</a:t>
          </a:r>
        </a:p>
      </dgm:t>
    </dgm:pt>
    <dgm:pt modelId="{26FA85B7-0DCE-4CF8-89BD-78930B703269}" type="parTrans" cxnId="{7952DA45-248C-4790-8569-9E3F059265A1}">
      <dgm:prSet/>
      <dgm:spPr/>
      <dgm:t>
        <a:bodyPr/>
        <a:lstStyle/>
        <a:p>
          <a:endParaRPr lang="en-US"/>
        </a:p>
      </dgm:t>
    </dgm:pt>
    <dgm:pt modelId="{1EC3DF00-ABB0-47DD-A4C6-D072CBA47198}" type="sibTrans" cxnId="{7952DA45-248C-4790-8569-9E3F059265A1}">
      <dgm:prSet/>
      <dgm:spPr/>
      <dgm:t>
        <a:bodyPr/>
        <a:lstStyle/>
        <a:p>
          <a:endParaRPr lang="en-US"/>
        </a:p>
      </dgm:t>
    </dgm:pt>
    <dgm:pt modelId="{7C6261B0-E379-4C67-A1A3-76683C038222}">
      <dgm:prSet/>
      <dgm:spPr/>
      <dgm:t>
        <a:bodyPr/>
        <a:lstStyle/>
        <a:p>
          <a:r>
            <a:rPr lang="en-US"/>
            <a:t>See highlighted sections that has directly linked content </a:t>
          </a:r>
        </a:p>
      </dgm:t>
    </dgm:pt>
    <dgm:pt modelId="{116D190A-5E5D-4D78-92AE-9768D10FA6D2}" type="parTrans" cxnId="{B5CDCC14-30CB-4F49-B561-C24768747651}">
      <dgm:prSet/>
      <dgm:spPr/>
      <dgm:t>
        <a:bodyPr/>
        <a:lstStyle/>
        <a:p>
          <a:endParaRPr lang="en-US"/>
        </a:p>
      </dgm:t>
    </dgm:pt>
    <dgm:pt modelId="{711189AB-BB94-420C-A425-CEAE2A546547}" type="sibTrans" cxnId="{B5CDCC14-30CB-4F49-B561-C24768747651}">
      <dgm:prSet/>
      <dgm:spPr/>
      <dgm:t>
        <a:bodyPr/>
        <a:lstStyle/>
        <a:p>
          <a:endParaRPr lang="en-US"/>
        </a:p>
      </dgm:t>
    </dgm:pt>
    <dgm:pt modelId="{6860F958-D8A1-4F5B-ADAB-74A20B1E0103}">
      <dgm:prSet/>
      <dgm:spPr/>
      <dgm:t>
        <a:bodyPr/>
        <a:lstStyle/>
        <a:p>
          <a:r>
            <a:rPr lang="en-US"/>
            <a:t>Other areas will be very useful for further understanding</a:t>
          </a:r>
        </a:p>
      </dgm:t>
    </dgm:pt>
    <dgm:pt modelId="{665C4811-4499-42E2-80E2-D8735B4A6C11}" type="parTrans" cxnId="{553F87FE-31F4-4D83-AAE7-97260F67AFA2}">
      <dgm:prSet/>
      <dgm:spPr/>
      <dgm:t>
        <a:bodyPr/>
        <a:lstStyle/>
        <a:p>
          <a:endParaRPr lang="en-US"/>
        </a:p>
      </dgm:t>
    </dgm:pt>
    <dgm:pt modelId="{DB9D0B9A-4D75-45C6-AFFA-7A412DC5A55F}" type="sibTrans" cxnId="{553F87FE-31F4-4D83-AAE7-97260F67AFA2}">
      <dgm:prSet/>
      <dgm:spPr/>
      <dgm:t>
        <a:bodyPr/>
        <a:lstStyle/>
        <a:p>
          <a:endParaRPr lang="en-US"/>
        </a:p>
      </dgm:t>
    </dgm:pt>
    <dgm:pt modelId="{EEFACCAC-81BE-4EEC-8374-1CFB9B3A199A}">
      <dgm:prSet/>
      <dgm:spPr/>
      <dgm:t>
        <a:bodyPr/>
        <a:lstStyle/>
        <a:p>
          <a:r>
            <a:rPr lang="en-US"/>
            <a:t>Please read – See Seta under Health Literacy lessons for document </a:t>
          </a:r>
        </a:p>
      </dgm:t>
    </dgm:pt>
    <dgm:pt modelId="{4657DD95-0CC8-4D41-8AD0-6ECFF980CF77}" type="parTrans" cxnId="{4C5E86FE-EF4A-4BE5-8310-C579FCF91A85}">
      <dgm:prSet/>
      <dgm:spPr/>
      <dgm:t>
        <a:bodyPr/>
        <a:lstStyle/>
        <a:p>
          <a:endParaRPr lang="en-US"/>
        </a:p>
      </dgm:t>
    </dgm:pt>
    <dgm:pt modelId="{F9F115D0-5D2F-4EDE-B92A-917FE921D45E}" type="sibTrans" cxnId="{4C5E86FE-EF4A-4BE5-8310-C579FCF91A85}">
      <dgm:prSet/>
      <dgm:spPr/>
      <dgm:t>
        <a:bodyPr/>
        <a:lstStyle/>
        <a:p>
          <a:endParaRPr lang="en-US"/>
        </a:p>
      </dgm:t>
    </dgm:pt>
    <dgm:pt modelId="{95B84FAB-38DA-442C-B1DA-C733EA5344CB}" type="pres">
      <dgm:prSet presAssocID="{1CE6265F-8E10-47AD-818E-417E76E7DA9B}" presName="root" presStyleCnt="0">
        <dgm:presLayoutVars>
          <dgm:dir/>
          <dgm:resizeHandles val="exact"/>
        </dgm:presLayoutVars>
      </dgm:prSet>
      <dgm:spPr/>
    </dgm:pt>
    <dgm:pt modelId="{87647D0A-3B9E-4ECC-AAF1-08DF1811F669}" type="pres">
      <dgm:prSet presAssocID="{517B1D05-73E6-4FE8-92BA-A412BC86AF60}" presName="compNode" presStyleCnt="0"/>
      <dgm:spPr/>
    </dgm:pt>
    <dgm:pt modelId="{C94D188C-FBFC-43E0-AD8D-D04E443245C9}" type="pres">
      <dgm:prSet presAssocID="{517B1D05-73E6-4FE8-92BA-A412BC86AF60}" presName="bgRect" presStyleLbl="bgShp" presStyleIdx="0" presStyleCnt="4"/>
      <dgm:spPr/>
    </dgm:pt>
    <dgm:pt modelId="{EB7AC4E5-ABF2-4E83-8D81-133CC6D97C1A}" type="pres">
      <dgm:prSet presAssocID="{517B1D05-73E6-4FE8-92BA-A412BC86AF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D7C9EC3-1DC6-4A1D-876F-7749CFE1A288}" type="pres">
      <dgm:prSet presAssocID="{517B1D05-73E6-4FE8-92BA-A412BC86AF60}" presName="spaceRect" presStyleCnt="0"/>
      <dgm:spPr/>
    </dgm:pt>
    <dgm:pt modelId="{74EC4443-A575-4399-8DDA-44C5201AED94}" type="pres">
      <dgm:prSet presAssocID="{517B1D05-73E6-4FE8-92BA-A412BC86AF60}" presName="parTx" presStyleLbl="revTx" presStyleIdx="0" presStyleCnt="4">
        <dgm:presLayoutVars>
          <dgm:chMax val="0"/>
          <dgm:chPref val="0"/>
        </dgm:presLayoutVars>
      </dgm:prSet>
      <dgm:spPr/>
    </dgm:pt>
    <dgm:pt modelId="{F399EA50-9FFA-4A1A-A075-A0F7B3D673BF}" type="pres">
      <dgm:prSet presAssocID="{1EC3DF00-ABB0-47DD-A4C6-D072CBA47198}" presName="sibTrans" presStyleCnt="0"/>
      <dgm:spPr/>
    </dgm:pt>
    <dgm:pt modelId="{722EA574-E5C8-4D0F-9E1C-96B50653A886}" type="pres">
      <dgm:prSet presAssocID="{7C6261B0-E379-4C67-A1A3-76683C038222}" presName="compNode" presStyleCnt="0"/>
      <dgm:spPr/>
    </dgm:pt>
    <dgm:pt modelId="{4B49945A-9786-43A0-AF77-BAFBFF94BF65}" type="pres">
      <dgm:prSet presAssocID="{7C6261B0-E379-4C67-A1A3-76683C038222}" presName="bgRect" presStyleLbl="bgShp" presStyleIdx="1" presStyleCnt="4"/>
      <dgm:spPr/>
    </dgm:pt>
    <dgm:pt modelId="{4463B901-F3B0-4274-BE46-189CB52D28FA}" type="pres">
      <dgm:prSet presAssocID="{7C6261B0-E379-4C67-A1A3-76683C0382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D951C7E-CCA1-4763-A1DF-7C806B9E3DFB}" type="pres">
      <dgm:prSet presAssocID="{7C6261B0-E379-4C67-A1A3-76683C038222}" presName="spaceRect" presStyleCnt="0"/>
      <dgm:spPr/>
    </dgm:pt>
    <dgm:pt modelId="{AECBC6CE-B718-46AB-851C-ADD4D4C2F615}" type="pres">
      <dgm:prSet presAssocID="{7C6261B0-E379-4C67-A1A3-76683C038222}" presName="parTx" presStyleLbl="revTx" presStyleIdx="1" presStyleCnt="4">
        <dgm:presLayoutVars>
          <dgm:chMax val="0"/>
          <dgm:chPref val="0"/>
        </dgm:presLayoutVars>
      </dgm:prSet>
      <dgm:spPr/>
    </dgm:pt>
    <dgm:pt modelId="{49DE8F96-316F-425D-90FF-352910001B2D}" type="pres">
      <dgm:prSet presAssocID="{711189AB-BB94-420C-A425-CEAE2A546547}" presName="sibTrans" presStyleCnt="0"/>
      <dgm:spPr/>
    </dgm:pt>
    <dgm:pt modelId="{1BA0F27C-2F99-4D74-AA34-727823F4410E}" type="pres">
      <dgm:prSet presAssocID="{6860F958-D8A1-4F5B-ADAB-74A20B1E0103}" presName="compNode" presStyleCnt="0"/>
      <dgm:spPr/>
    </dgm:pt>
    <dgm:pt modelId="{2BEDB01E-E50B-45D3-B9EA-9012276FB21B}" type="pres">
      <dgm:prSet presAssocID="{6860F958-D8A1-4F5B-ADAB-74A20B1E0103}" presName="bgRect" presStyleLbl="bgShp" presStyleIdx="2" presStyleCnt="4"/>
      <dgm:spPr/>
    </dgm:pt>
    <dgm:pt modelId="{17751EC6-591D-4B6B-9B31-B5E6D51034C9}" type="pres">
      <dgm:prSet presAssocID="{6860F958-D8A1-4F5B-ADAB-74A20B1E01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2DA8B5C6-840C-41BD-93BA-5A1732D27BF9}" type="pres">
      <dgm:prSet presAssocID="{6860F958-D8A1-4F5B-ADAB-74A20B1E0103}" presName="spaceRect" presStyleCnt="0"/>
      <dgm:spPr/>
    </dgm:pt>
    <dgm:pt modelId="{4CB0D7B0-0A87-407C-AD27-B524BB0D4FAA}" type="pres">
      <dgm:prSet presAssocID="{6860F958-D8A1-4F5B-ADAB-74A20B1E0103}" presName="parTx" presStyleLbl="revTx" presStyleIdx="2" presStyleCnt="4">
        <dgm:presLayoutVars>
          <dgm:chMax val="0"/>
          <dgm:chPref val="0"/>
        </dgm:presLayoutVars>
      </dgm:prSet>
      <dgm:spPr/>
    </dgm:pt>
    <dgm:pt modelId="{58255891-0B92-456C-B296-6C731884DF35}" type="pres">
      <dgm:prSet presAssocID="{DB9D0B9A-4D75-45C6-AFFA-7A412DC5A55F}" presName="sibTrans" presStyleCnt="0"/>
      <dgm:spPr/>
    </dgm:pt>
    <dgm:pt modelId="{4461AD81-E63C-4519-8F6A-4585B293F7C4}" type="pres">
      <dgm:prSet presAssocID="{EEFACCAC-81BE-4EEC-8374-1CFB9B3A199A}" presName="compNode" presStyleCnt="0"/>
      <dgm:spPr/>
    </dgm:pt>
    <dgm:pt modelId="{9CEE239A-3A63-4AAB-A09F-362C384C995A}" type="pres">
      <dgm:prSet presAssocID="{EEFACCAC-81BE-4EEC-8374-1CFB9B3A199A}" presName="bgRect" presStyleLbl="bgShp" presStyleIdx="3" presStyleCnt="4"/>
      <dgm:spPr/>
    </dgm:pt>
    <dgm:pt modelId="{E5B69715-FAE7-4AA6-950D-15702B557057}" type="pres">
      <dgm:prSet presAssocID="{EEFACCAC-81BE-4EEC-8374-1CFB9B3A19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on Shelf"/>
        </a:ext>
      </dgm:extLst>
    </dgm:pt>
    <dgm:pt modelId="{8540F0BE-1D6E-4EF5-B890-56E56434E693}" type="pres">
      <dgm:prSet presAssocID="{EEFACCAC-81BE-4EEC-8374-1CFB9B3A199A}" presName="spaceRect" presStyleCnt="0"/>
      <dgm:spPr/>
    </dgm:pt>
    <dgm:pt modelId="{0579755F-8C96-48F6-8D2B-EFB9CB0EE3F2}" type="pres">
      <dgm:prSet presAssocID="{EEFACCAC-81BE-4EEC-8374-1CFB9B3A199A}" presName="parTx" presStyleLbl="revTx" presStyleIdx="3" presStyleCnt="4">
        <dgm:presLayoutVars>
          <dgm:chMax val="0"/>
          <dgm:chPref val="0"/>
        </dgm:presLayoutVars>
      </dgm:prSet>
      <dgm:spPr/>
    </dgm:pt>
  </dgm:ptLst>
  <dgm:cxnLst>
    <dgm:cxn modelId="{B5CDCC14-30CB-4F49-B561-C24768747651}" srcId="{1CE6265F-8E10-47AD-818E-417E76E7DA9B}" destId="{7C6261B0-E379-4C67-A1A3-76683C038222}" srcOrd="1" destOrd="0" parTransId="{116D190A-5E5D-4D78-92AE-9768D10FA6D2}" sibTransId="{711189AB-BB94-420C-A425-CEAE2A546547}"/>
    <dgm:cxn modelId="{EEB5F532-940A-4FFC-97F1-F3ECB08340AA}" type="presOf" srcId="{517B1D05-73E6-4FE8-92BA-A412BC86AF60}" destId="{74EC4443-A575-4399-8DDA-44C5201AED94}" srcOrd="0" destOrd="0" presId="urn:microsoft.com/office/officeart/2018/2/layout/IconVerticalSolidList"/>
    <dgm:cxn modelId="{7952DA45-248C-4790-8569-9E3F059265A1}" srcId="{1CE6265F-8E10-47AD-818E-417E76E7DA9B}" destId="{517B1D05-73E6-4FE8-92BA-A412BC86AF60}" srcOrd="0" destOrd="0" parTransId="{26FA85B7-0DCE-4CF8-89BD-78930B703269}" sibTransId="{1EC3DF00-ABB0-47DD-A4C6-D072CBA47198}"/>
    <dgm:cxn modelId="{9E8F9853-38C5-433B-8F41-B14DC3B5920F}" type="presOf" srcId="{EEFACCAC-81BE-4EEC-8374-1CFB9B3A199A}" destId="{0579755F-8C96-48F6-8D2B-EFB9CB0EE3F2}" srcOrd="0" destOrd="0" presId="urn:microsoft.com/office/officeart/2018/2/layout/IconVerticalSolidList"/>
    <dgm:cxn modelId="{54DE8A86-E2A1-4EBE-B829-A6C54CC34B1B}" type="presOf" srcId="{6860F958-D8A1-4F5B-ADAB-74A20B1E0103}" destId="{4CB0D7B0-0A87-407C-AD27-B524BB0D4FAA}" srcOrd="0" destOrd="0" presId="urn:microsoft.com/office/officeart/2018/2/layout/IconVerticalSolidList"/>
    <dgm:cxn modelId="{507AD192-6192-4A60-9D3D-9E556B4B2DA7}" type="presOf" srcId="{1CE6265F-8E10-47AD-818E-417E76E7DA9B}" destId="{95B84FAB-38DA-442C-B1DA-C733EA5344CB}" srcOrd="0" destOrd="0" presId="urn:microsoft.com/office/officeart/2018/2/layout/IconVerticalSolidList"/>
    <dgm:cxn modelId="{F85344F2-F366-46C2-8F39-95D9EC027F3A}" type="presOf" srcId="{7C6261B0-E379-4C67-A1A3-76683C038222}" destId="{AECBC6CE-B718-46AB-851C-ADD4D4C2F615}" srcOrd="0" destOrd="0" presId="urn:microsoft.com/office/officeart/2018/2/layout/IconVerticalSolidList"/>
    <dgm:cxn modelId="{4C5E86FE-EF4A-4BE5-8310-C579FCF91A85}" srcId="{1CE6265F-8E10-47AD-818E-417E76E7DA9B}" destId="{EEFACCAC-81BE-4EEC-8374-1CFB9B3A199A}" srcOrd="3" destOrd="0" parTransId="{4657DD95-0CC8-4D41-8AD0-6ECFF980CF77}" sibTransId="{F9F115D0-5D2F-4EDE-B92A-917FE921D45E}"/>
    <dgm:cxn modelId="{553F87FE-31F4-4D83-AAE7-97260F67AFA2}" srcId="{1CE6265F-8E10-47AD-818E-417E76E7DA9B}" destId="{6860F958-D8A1-4F5B-ADAB-74A20B1E0103}" srcOrd="2" destOrd="0" parTransId="{665C4811-4499-42E2-80E2-D8735B4A6C11}" sibTransId="{DB9D0B9A-4D75-45C6-AFFA-7A412DC5A55F}"/>
    <dgm:cxn modelId="{C1CC2CDC-E0E4-4A20-B7DA-92E7ECE98A7A}" type="presParOf" srcId="{95B84FAB-38DA-442C-B1DA-C733EA5344CB}" destId="{87647D0A-3B9E-4ECC-AAF1-08DF1811F669}" srcOrd="0" destOrd="0" presId="urn:microsoft.com/office/officeart/2018/2/layout/IconVerticalSolidList"/>
    <dgm:cxn modelId="{AA6BE941-F434-4E0D-8B16-1C07142AF592}" type="presParOf" srcId="{87647D0A-3B9E-4ECC-AAF1-08DF1811F669}" destId="{C94D188C-FBFC-43E0-AD8D-D04E443245C9}" srcOrd="0" destOrd="0" presId="urn:microsoft.com/office/officeart/2018/2/layout/IconVerticalSolidList"/>
    <dgm:cxn modelId="{2B539C3B-170E-42BD-BCB6-5D8429E463A4}" type="presParOf" srcId="{87647D0A-3B9E-4ECC-AAF1-08DF1811F669}" destId="{EB7AC4E5-ABF2-4E83-8D81-133CC6D97C1A}" srcOrd="1" destOrd="0" presId="urn:microsoft.com/office/officeart/2018/2/layout/IconVerticalSolidList"/>
    <dgm:cxn modelId="{1F378E37-2FBE-4D95-BB36-95645942A48C}" type="presParOf" srcId="{87647D0A-3B9E-4ECC-AAF1-08DF1811F669}" destId="{CD7C9EC3-1DC6-4A1D-876F-7749CFE1A288}" srcOrd="2" destOrd="0" presId="urn:microsoft.com/office/officeart/2018/2/layout/IconVerticalSolidList"/>
    <dgm:cxn modelId="{A04484CB-D817-492C-A653-ED43588FE35F}" type="presParOf" srcId="{87647D0A-3B9E-4ECC-AAF1-08DF1811F669}" destId="{74EC4443-A575-4399-8DDA-44C5201AED94}" srcOrd="3" destOrd="0" presId="urn:microsoft.com/office/officeart/2018/2/layout/IconVerticalSolidList"/>
    <dgm:cxn modelId="{763EAF50-9D00-4519-BADD-942870BC128C}" type="presParOf" srcId="{95B84FAB-38DA-442C-B1DA-C733EA5344CB}" destId="{F399EA50-9FFA-4A1A-A075-A0F7B3D673BF}" srcOrd="1" destOrd="0" presId="urn:microsoft.com/office/officeart/2018/2/layout/IconVerticalSolidList"/>
    <dgm:cxn modelId="{1862B79B-8B69-46CB-BBEC-697084BCC1F7}" type="presParOf" srcId="{95B84FAB-38DA-442C-B1DA-C733EA5344CB}" destId="{722EA574-E5C8-4D0F-9E1C-96B50653A886}" srcOrd="2" destOrd="0" presId="urn:microsoft.com/office/officeart/2018/2/layout/IconVerticalSolidList"/>
    <dgm:cxn modelId="{26CD7CB1-3049-4A54-9176-177537A66E8E}" type="presParOf" srcId="{722EA574-E5C8-4D0F-9E1C-96B50653A886}" destId="{4B49945A-9786-43A0-AF77-BAFBFF94BF65}" srcOrd="0" destOrd="0" presId="urn:microsoft.com/office/officeart/2018/2/layout/IconVerticalSolidList"/>
    <dgm:cxn modelId="{1D4CAE56-FC23-45A6-BF08-B7C22833055E}" type="presParOf" srcId="{722EA574-E5C8-4D0F-9E1C-96B50653A886}" destId="{4463B901-F3B0-4274-BE46-189CB52D28FA}" srcOrd="1" destOrd="0" presId="urn:microsoft.com/office/officeart/2018/2/layout/IconVerticalSolidList"/>
    <dgm:cxn modelId="{83159EC4-2C57-41B3-AA30-D9FE4887A09F}" type="presParOf" srcId="{722EA574-E5C8-4D0F-9E1C-96B50653A886}" destId="{CD951C7E-CCA1-4763-A1DF-7C806B9E3DFB}" srcOrd="2" destOrd="0" presId="urn:microsoft.com/office/officeart/2018/2/layout/IconVerticalSolidList"/>
    <dgm:cxn modelId="{77915030-A5D4-4E7B-8C84-8234F0ECD75E}" type="presParOf" srcId="{722EA574-E5C8-4D0F-9E1C-96B50653A886}" destId="{AECBC6CE-B718-46AB-851C-ADD4D4C2F615}" srcOrd="3" destOrd="0" presId="urn:microsoft.com/office/officeart/2018/2/layout/IconVerticalSolidList"/>
    <dgm:cxn modelId="{4F606330-D6DC-48E2-B0D4-8A446CAD27D3}" type="presParOf" srcId="{95B84FAB-38DA-442C-B1DA-C733EA5344CB}" destId="{49DE8F96-316F-425D-90FF-352910001B2D}" srcOrd="3" destOrd="0" presId="urn:microsoft.com/office/officeart/2018/2/layout/IconVerticalSolidList"/>
    <dgm:cxn modelId="{C3F14EE6-0F9E-4A76-A7A7-A0220D5F3564}" type="presParOf" srcId="{95B84FAB-38DA-442C-B1DA-C733EA5344CB}" destId="{1BA0F27C-2F99-4D74-AA34-727823F4410E}" srcOrd="4" destOrd="0" presId="urn:microsoft.com/office/officeart/2018/2/layout/IconVerticalSolidList"/>
    <dgm:cxn modelId="{2181408D-ECFB-411B-8658-49C4B5E5B804}" type="presParOf" srcId="{1BA0F27C-2F99-4D74-AA34-727823F4410E}" destId="{2BEDB01E-E50B-45D3-B9EA-9012276FB21B}" srcOrd="0" destOrd="0" presId="urn:microsoft.com/office/officeart/2018/2/layout/IconVerticalSolidList"/>
    <dgm:cxn modelId="{CB1497E9-CD90-4D73-965B-6AD722A77780}" type="presParOf" srcId="{1BA0F27C-2F99-4D74-AA34-727823F4410E}" destId="{17751EC6-591D-4B6B-9B31-B5E6D51034C9}" srcOrd="1" destOrd="0" presId="urn:microsoft.com/office/officeart/2018/2/layout/IconVerticalSolidList"/>
    <dgm:cxn modelId="{D066AD68-6B57-4CF1-A0F0-F26547E2D367}" type="presParOf" srcId="{1BA0F27C-2F99-4D74-AA34-727823F4410E}" destId="{2DA8B5C6-840C-41BD-93BA-5A1732D27BF9}" srcOrd="2" destOrd="0" presId="urn:microsoft.com/office/officeart/2018/2/layout/IconVerticalSolidList"/>
    <dgm:cxn modelId="{CDC9604E-780E-43CF-B3E5-92161A354DF4}" type="presParOf" srcId="{1BA0F27C-2F99-4D74-AA34-727823F4410E}" destId="{4CB0D7B0-0A87-407C-AD27-B524BB0D4FAA}" srcOrd="3" destOrd="0" presId="urn:microsoft.com/office/officeart/2018/2/layout/IconVerticalSolidList"/>
    <dgm:cxn modelId="{9DF1A414-0245-4AE1-9682-CE546C8D051C}" type="presParOf" srcId="{95B84FAB-38DA-442C-B1DA-C733EA5344CB}" destId="{58255891-0B92-456C-B296-6C731884DF35}" srcOrd="5" destOrd="0" presId="urn:microsoft.com/office/officeart/2018/2/layout/IconVerticalSolidList"/>
    <dgm:cxn modelId="{80697DE0-17CD-458D-905A-EFC5C817C295}" type="presParOf" srcId="{95B84FAB-38DA-442C-B1DA-C733EA5344CB}" destId="{4461AD81-E63C-4519-8F6A-4585B293F7C4}" srcOrd="6" destOrd="0" presId="urn:microsoft.com/office/officeart/2018/2/layout/IconVerticalSolidList"/>
    <dgm:cxn modelId="{E0DF2C3A-7CEE-404D-B6C6-7A2A773500DB}" type="presParOf" srcId="{4461AD81-E63C-4519-8F6A-4585B293F7C4}" destId="{9CEE239A-3A63-4AAB-A09F-362C384C995A}" srcOrd="0" destOrd="0" presId="urn:microsoft.com/office/officeart/2018/2/layout/IconVerticalSolidList"/>
    <dgm:cxn modelId="{F564B2B2-82B7-4FB7-B7AC-6E4C57BD90E3}" type="presParOf" srcId="{4461AD81-E63C-4519-8F6A-4585B293F7C4}" destId="{E5B69715-FAE7-4AA6-950D-15702B557057}" srcOrd="1" destOrd="0" presId="urn:microsoft.com/office/officeart/2018/2/layout/IconVerticalSolidList"/>
    <dgm:cxn modelId="{9A2656BF-AA5E-4C1B-8DB0-0A14B16B0BEA}" type="presParOf" srcId="{4461AD81-E63C-4519-8F6A-4585B293F7C4}" destId="{8540F0BE-1D6E-4EF5-B890-56E56434E693}" srcOrd="2" destOrd="0" presId="urn:microsoft.com/office/officeart/2018/2/layout/IconVerticalSolidList"/>
    <dgm:cxn modelId="{DE5CF200-230F-4957-AD63-0E743E1244FD}" type="presParOf" srcId="{4461AD81-E63C-4519-8F6A-4585B293F7C4}" destId="{0579755F-8C96-48F6-8D2B-EFB9CB0EE3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934E9-F3CB-4013-AA9A-42AFDD7917AF}">
      <dsp:nvSpPr>
        <dsp:cNvPr id="0" name=""/>
        <dsp:cNvSpPr/>
      </dsp:nvSpPr>
      <dsp:spPr>
        <a:xfrm>
          <a:off x="0" y="558003"/>
          <a:ext cx="2888342" cy="303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EC133-1EB1-4E73-A45C-44DE07DB15E9}">
      <dsp:nvSpPr>
        <dsp:cNvPr id="0" name=""/>
        <dsp:cNvSpPr/>
      </dsp:nvSpPr>
      <dsp:spPr>
        <a:xfrm>
          <a:off x="91701" y="626211"/>
          <a:ext cx="166730" cy="166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708E21-F0BF-4C4A-BD3D-608B8D1AAA26}">
      <dsp:nvSpPr>
        <dsp:cNvPr id="0" name=""/>
        <dsp:cNvSpPr/>
      </dsp:nvSpPr>
      <dsp:spPr>
        <a:xfrm>
          <a:off x="350134" y="558003"/>
          <a:ext cx="2022316" cy="123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15" tIns="130915" rIns="130915" bIns="130915" numCol="1" spcCol="1270" anchor="ctr" anchorCtr="0">
          <a:noAutofit/>
        </a:bodyPr>
        <a:lstStyle/>
        <a:p>
          <a:pPr marL="0" lvl="0" indent="0" algn="l" defTabSz="622300">
            <a:lnSpc>
              <a:spcPct val="100000"/>
            </a:lnSpc>
            <a:spcBef>
              <a:spcPct val="0"/>
            </a:spcBef>
            <a:spcAft>
              <a:spcPct val="35000"/>
            </a:spcAft>
            <a:buNone/>
          </a:pPr>
          <a:r>
            <a:rPr lang="en-US" sz="1400" kern="1200"/>
            <a:t>An example of values in action </a:t>
          </a:r>
        </a:p>
      </dsp:txBody>
      <dsp:txXfrm>
        <a:off x="350134" y="558003"/>
        <a:ext cx="2022316" cy="1236996"/>
      </dsp:txXfrm>
    </dsp:sp>
    <dsp:sp modelId="{ED253A1D-63E8-4785-9420-CACF01D89522}">
      <dsp:nvSpPr>
        <dsp:cNvPr id="0" name=""/>
        <dsp:cNvSpPr/>
      </dsp:nvSpPr>
      <dsp:spPr>
        <a:xfrm>
          <a:off x="0" y="2085773"/>
          <a:ext cx="2888342" cy="303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1A2E4-3F22-4C37-AB45-3FDDE0278EB9}">
      <dsp:nvSpPr>
        <dsp:cNvPr id="0" name=""/>
        <dsp:cNvSpPr/>
      </dsp:nvSpPr>
      <dsp:spPr>
        <a:xfrm>
          <a:off x="91701" y="2153981"/>
          <a:ext cx="166730" cy="166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73C2D9-414D-4290-81F2-F822948DF9D2}">
      <dsp:nvSpPr>
        <dsp:cNvPr id="0" name=""/>
        <dsp:cNvSpPr/>
      </dsp:nvSpPr>
      <dsp:spPr>
        <a:xfrm>
          <a:off x="350134" y="2085773"/>
          <a:ext cx="2022316" cy="123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15" tIns="130915" rIns="130915" bIns="130915" numCol="1" spcCol="1270" anchor="ctr" anchorCtr="0">
          <a:noAutofit/>
        </a:bodyPr>
        <a:lstStyle/>
        <a:p>
          <a:pPr marL="0" lvl="0" indent="0" algn="l" defTabSz="622300">
            <a:lnSpc>
              <a:spcPct val="100000"/>
            </a:lnSpc>
            <a:spcBef>
              <a:spcPct val="0"/>
            </a:spcBef>
            <a:spcAft>
              <a:spcPct val="35000"/>
            </a:spcAft>
            <a:buNone/>
          </a:pPr>
          <a:r>
            <a:rPr lang="en-US" sz="1400" kern="1200" dirty="0"/>
            <a:t>Borussia </a:t>
          </a:r>
          <a:r>
            <a:rPr lang="en-US" sz="1400" kern="1200" dirty="0">
              <a:hlinkClick xmlns:r="http://schemas.openxmlformats.org/officeDocument/2006/relationships" r:id="rId5"/>
            </a:rPr>
            <a:t>Dortmund Values </a:t>
          </a:r>
          <a:r>
            <a:rPr lang="en-US" sz="1400" kern="1200" dirty="0"/>
            <a:t>and </a:t>
          </a:r>
        </a:p>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The </a:t>
          </a:r>
          <a:r>
            <a:rPr lang="en-US" sz="1400" kern="1200" dirty="0">
              <a:hlinkClick xmlns:r="http://schemas.openxmlformats.org/officeDocument/2006/relationships" r:id="rId6"/>
            </a:rPr>
            <a:t>Yellow Wall</a:t>
          </a:r>
          <a:endParaRPr lang="en-US" sz="1400" kern="1200" dirty="0"/>
        </a:p>
      </dsp:txBody>
      <dsp:txXfrm>
        <a:off x="350134" y="2085773"/>
        <a:ext cx="2022316" cy="1236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8BA82-C1D0-4090-8944-CAF9D33A1E2A}">
      <dsp:nvSpPr>
        <dsp:cNvPr id="0" name=""/>
        <dsp:cNvSpPr/>
      </dsp:nvSpPr>
      <dsp:spPr>
        <a:xfrm>
          <a:off x="0" y="4518"/>
          <a:ext cx="4971603" cy="13411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825A8-BCCE-444C-ABC0-EA2D3C5673F8}">
      <dsp:nvSpPr>
        <dsp:cNvPr id="0" name=""/>
        <dsp:cNvSpPr/>
      </dsp:nvSpPr>
      <dsp:spPr>
        <a:xfrm>
          <a:off x="405711" y="306287"/>
          <a:ext cx="738378" cy="737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BF4C9A-C529-4926-8F35-0A78C52C6A66}">
      <dsp:nvSpPr>
        <dsp:cNvPr id="0" name=""/>
        <dsp:cNvSpPr/>
      </dsp:nvSpPr>
      <dsp:spPr>
        <a:xfrm>
          <a:off x="1549801" y="4518"/>
          <a:ext cx="3312079" cy="1426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3" tIns="150953" rIns="150953" bIns="150953"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3"/>
            </a:rPr>
            <a:t>Nicholas Christakis </a:t>
          </a:r>
          <a:endParaRPr lang="en-US" sz="1400" kern="1200"/>
        </a:p>
      </dsp:txBody>
      <dsp:txXfrm>
        <a:off x="1549801" y="4518"/>
        <a:ext cx="3312079" cy="1426329"/>
      </dsp:txXfrm>
    </dsp:sp>
    <dsp:sp modelId="{DB778AD4-71FB-4372-81E5-4C20EC819CEE}">
      <dsp:nvSpPr>
        <dsp:cNvPr id="0" name=""/>
        <dsp:cNvSpPr/>
      </dsp:nvSpPr>
      <dsp:spPr>
        <a:xfrm>
          <a:off x="0" y="1776625"/>
          <a:ext cx="4971603" cy="13411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DDD93-45EF-4435-B16F-3B17ECD16F52}">
      <dsp:nvSpPr>
        <dsp:cNvPr id="0" name=""/>
        <dsp:cNvSpPr/>
      </dsp:nvSpPr>
      <dsp:spPr>
        <a:xfrm>
          <a:off x="405711" y="2078394"/>
          <a:ext cx="738378" cy="73765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115556-E71D-48F3-B470-09B7F0736D06}">
      <dsp:nvSpPr>
        <dsp:cNvPr id="0" name=""/>
        <dsp:cNvSpPr/>
      </dsp:nvSpPr>
      <dsp:spPr>
        <a:xfrm>
          <a:off x="1549801" y="1776625"/>
          <a:ext cx="3312079" cy="1426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3" tIns="150953" rIns="150953" bIns="150953"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3"/>
            </a:rPr>
            <a:t>“The hidden influence of social networks”</a:t>
          </a:r>
          <a:endParaRPr lang="en-US" sz="1400" kern="1200"/>
        </a:p>
      </dsp:txBody>
      <dsp:txXfrm>
        <a:off x="1549801" y="1776625"/>
        <a:ext cx="3312079" cy="1426329"/>
      </dsp:txXfrm>
    </dsp:sp>
    <dsp:sp modelId="{5B6FD99F-B837-41C7-A838-B2BE46ED00D9}">
      <dsp:nvSpPr>
        <dsp:cNvPr id="0" name=""/>
        <dsp:cNvSpPr/>
      </dsp:nvSpPr>
      <dsp:spPr>
        <a:xfrm>
          <a:off x="0" y="3548732"/>
          <a:ext cx="4971603" cy="13411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5C67E-8811-4D17-B867-B29A8EF639C8}">
      <dsp:nvSpPr>
        <dsp:cNvPr id="0" name=""/>
        <dsp:cNvSpPr/>
      </dsp:nvSpPr>
      <dsp:spPr>
        <a:xfrm>
          <a:off x="406108" y="3850501"/>
          <a:ext cx="738378" cy="73765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B7C648-57F1-4070-A6B4-C72339A52C24}">
      <dsp:nvSpPr>
        <dsp:cNvPr id="0" name=""/>
        <dsp:cNvSpPr/>
      </dsp:nvSpPr>
      <dsp:spPr>
        <a:xfrm>
          <a:off x="1550594" y="3548732"/>
          <a:ext cx="3312079" cy="1426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3" tIns="150953" rIns="150953" bIns="150953" numCol="1" spcCol="1270" anchor="ctr" anchorCtr="0">
          <a:noAutofit/>
        </a:bodyPr>
        <a:lstStyle/>
        <a:p>
          <a:pPr marL="0" lvl="0" indent="0" algn="l" defTabSz="622300">
            <a:lnSpc>
              <a:spcPct val="90000"/>
            </a:lnSpc>
            <a:spcBef>
              <a:spcPct val="0"/>
            </a:spcBef>
            <a:spcAft>
              <a:spcPct val="35000"/>
            </a:spcAft>
            <a:buNone/>
          </a:pPr>
          <a:r>
            <a:rPr lang="en-AU" sz="1400" kern="1200">
              <a:hlinkClick xmlns:r="http://schemas.openxmlformats.org/officeDocument/2006/relationships" r:id="rId3"/>
            </a:rPr>
            <a:t>https://www.youtube.com/watch?v=2U-tOghblfE</a:t>
          </a:r>
          <a:endParaRPr lang="en-US" sz="1400" kern="1200"/>
        </a:p>
      </dsp:txBody>
      <dsp:txXfrm>
        <a:off x="1550594" y="3548732"/>
        <a:ext cx="3312079" cy="1426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1131F-DBB1-4C54-9A73-DEA0A1278232}">
      <dsp:nvSpPr>
        <dsp:cNvPr id="0" name=""/>
        <dsp:cNvSpPr/>
      </dsp:nvSpPr>
      <dsp:spPr>
        <a:xfrm>
          <a:off x="0" y="425"/>
          <a:ext cx="4971603" cy="5857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B6107-AA63-42DC-AC2D-C92299E469B9}">
      <dsp:nvSpPr>
        <dsp:cNvPr id="0" name=""/>
        <dsp:cNvSpPr/>
      </dsp:nvSpPr>
      <dsp:spPr>
        <a:xfrm>
          <a:off x="177184" y="132215"/>
          <a:ext cx="322153" cy="322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C217AC-926E-4683-A1BE-6F88D3BA6795}">
      <dsp:nvSpPr>
        <dsp:cNvPr id="0" name=""/>
        <dsp:cNvSpPr/>
      </dsp:nvSpPr>
      <dsp:spPr>
        <a:xfrm>
          <a:off x="676521" y="425"/>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Midnfulness – Smiling minds (free app)</a:t>
          </a:r>
        </a:p>
      </dsp:txBody>
      <dsp:txXfrm>
        <a:off x="676521" y="425"/>
        <a:ext cx="4295081" cy="585732"/>
      </dsp:txXfrm>
    </dsp:sp>
    <dsp:sp modelId="{88DF470A-09B5-4710-BD9A-C4D12B297C9B}">
      <dsp:nvSpPr>
        <dsp:cNvPr id="0" name=""/>
        <dsp:cNvSpPr/>
      </dsp:nvSpPr>
      <dsp:spPr>
        <a:xfrm>
          <a:off x="0" y="732591"/>
          <a:ext cx="4971603" cy="5857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BB975-77CE-4E79-8727-BED521529638}">
      <dsp:nvSpPr>
        <dsp:cNvPr id="0" name=""/>
        <dsp:cNvSpPr/>
      </dsp:nvSpPr>
      <dsp:spPr>
        <a:xfrm>
          <a:off x="177184" y="864381"/>
          <a:ext cx="322153" cy="322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E5061A-F67F-40FF-A260-6CC98FC93206}">
      <dsp:nvSpPr>
        <dsp:cNvPr id="0" name=""/>
        <dsp:cNvSpPr/>
      </dsp:nvSpPr>
      <dsp:spPr>
        <a:xfrm>
          <a:off x="676521" y="732591"/>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High intensity exercise – Google search HIIT program</a:t>
          </a:r>
        </a:p>
      </dsp:txBody>
      <dsp:txXfrm>
        <a:off x="676521" y="732591"/>
        <a:ext cx="4295081" cy="585732"/>
      </dsp:txXfrm>
    </dsp:sp>
    <dsp:sp modelId="{6DFDDA5C-647D-41D5-99C8-1C88D98EDE30}">
      <dsp:nvSpPr>
        <dsp:cNvPr id="0" name=""/>
        <dsp:cNvSpPr/>
      </dsp:nvSpPr>
      <dsp:spPr>
        <a:xfrm>
          <a:off x="0" y="1464757"/>
          <a:ext cx="4971603" cy="5857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4B5FF-0007-4B1D-9B1E-FAC81FBDEBEB}">
      <dsp:nvSpPr>
        <dsp:cNvPr id="0" name=""/>
        <dsp:cNvSpPr/>
      </dsp:nvSpPr>
      <dsp:spPr>
        <a:xfrm>
          <a:off x="177184" y="1596547"/>
          <a:ext cx="322153" cy="322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25AFFE-5A16-4E44-9721-89B5C3A8812A}">
      <dsp:nvSpPr>
        <dsp:cNvPr id="0" name=""/>
        <dsp:cNvSpPr/>
      </dsp:nvSpPr>
      <dsp:spPr>
        <a:xfrm>
          <a:off x="676521" y="1464757"/>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Yoga – Yoga with Adriene </a:t>
          </a:r>
        </a:p>
      </dsp:txBody>
      <dsp:txXfrm>
        <a:off x="676521" y="1464757"/>
        <a:ext cx="4295081" cy="585732"/>
      </dsp:txXfrm>
    </dsp:sp>
    <dsp:sp modelId="{47CCCF7F-8AC1-4BCF-AC2E-763EBB046893}">
      <dsp:nvSpPr>
        <dsp:cNvPr id="0" name=""/>
        <dsp:cNvSpPr/>
      </dsp:nvSpPr>
      <dsp:spPr>
        <a:xfrm>
          <a:off x="0" y="2196924"/>
          <a:ext cx="4971603" cy="58573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A72EA-AD27-4473-9A5C-448D1A1AB556}">
      <dsp:nvSpPr>
        <dsp:cNvPr id="0" name=""/>
        <dsp:cNvSpPr/>
      </dsp:nvSpPr>
      <dsp:spPr>
        <a:xfrm>
          <a:off x="177184" y="2328713"/>
          <a:ext cx="322153" cy="322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05DD87-25A0-482A-8A02-08C40EA10D3B}">
      <dsp:nvSpPr>
        <dsp:cNvPr id="0" name=""/>
        <dsp:cNvSpPr/>
      </dsp:nvSpPr>
      <dsp:spPr>
        <a:xfrm>
          <a:off x="676521" y="2196924"/>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Unplug – Don’t use devices of any kind for a timed period</a:t>
          </a:r>
        </a:p>
      </dsp:txBody>
      <dsp:txXfrm>
        <a:off x="676521" y="2196924"/>
        <a:ext cx="4295081" cy="585732"/>
      </dsp:txXfrm>
    </dsp:sp>
    <dsp:sp modelId="{C7363EF6-7602-4A71-B934-2902E5C534B0}">
      <dsp:nvSpPr>
        <dsp:cNvPr id="0" name=""/>
        <dsp:cNvSpPr/>
      </dsp:nvSpPr>
      <dsp:spPr>
        <a:xfrm>
          <a:off x="0" y="2929090"/>
          <a:ext cx="4971603" cy="58573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7A947-C208-46DE-B5E8-1854ABA8220B}">
      <dsp:nvSpPr>
        <dsp:cNvPr id="0" name=""/>
        <dsp:cNvSpPr/>
      </dsp:nvSpPr>
      <dsp:spPr>
        <a:xfrm>
          <a:off x="177184" y="3060880"/>
          <a:ext cx="322153" cy="3221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5AF0D7-30A5-454B-8210-34DCA7F5A06B}">
      <dsp:nvSpPr>
        <dsp:cNvPr id="0" name=""/>
        <dsp:cNvSpPr/>
      </dsp:nvSpPr>
      <dsp:spPr>
        <a:xfrm>
          <a:off x="676521" y="2929090"/>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Have a little faith</a:t>
          </a:r>
        </a:p>
      </dsp:txBody>
      <dsp:txXfrm>
        <a:off x="676521" y="2929090"/>
        <a:ext cx="4295081" cy="585732"/>
      </dsp:txXfrm>
    </dsp:sp>
    <dsp:sp modelId="{AB543120-0D22-4A39-883C-7818E94A7818}">
      <dsp:nvSpPr>
        <dsp:cNvPr id="0" name=""/>
        <dsp:cNvSpPr/>
      </dsp:nvSpPr>
      <dsp:spPr>
        <a:xfrm>
          <a:off x="0" y="3661256"/>
          <a:ext cx="4971603" cy="5857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3B88B3-B5D5-4DE7-8ED8-FDAA9315DF1B}">
      <dsp:nvSpPr>
        <dsp:cNvPr id="0" name=""/>
        <dsp:cNvSpPr/>
      </dsp:nvSpPr>
      <dsp:spPr>
        <a:xfrm>
          <a:off x="177184" y="3793046"/>
          <a:ext cx="322153" cy="3221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2BC56C-82A8-47E4-95F1-6C1304E09361}">
      <dsp:nvSpPr>
        <dsp:cNvPr id="0" name=""/>
        <dsp:cNvSpPr/>
      </dsp:nvSpPr>
      <dsp:spPr>
        <a:xfrm>
          <a:off x="676521" y="3661256"/>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Peaceful settings</a:t>
          </a:r>
        </a:p>
      </dsp:txBody>
      <dsp:txXfrm>
        <a:off x="676521" y="3661256"/>
        <a:ext cx="4295081" cy="585732"/>
      </dsp:txXfrm>
    </dsp:sp>
    <dsp:sp modelId="{0FE1AA02-0276-46B5-8902-C60115F3DE3E}">
      <dsp:nvSpPr>
        <dsp:cNvPr id="0" name=""/>
        <dsp:cNvSpPr/>
      </dsp:nvSpPr>
      <dsp:spPr>
        <a:xfrm>
          <a:off x="0" y="4393422"/>
          <a:ext cx="4971603" cy="5857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7E58F-6C55-45C6-85F6-5B61FD3238AA}">
      <dsp:nvSpPr>
        <dsp:cNvPr id="0" name=""/>
        <dsp:cNvSpPr/>
      </dsp:nvSpPr>
      <dsp:spPr>
        <a:xfrm>
          <a:off x="177184" y="4525212"/>
          <a:ext cx="322153" cy="3221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067FF1-1649-4FA8-9098-A3EFD13CE2D3}">
      <dsp:nvSpPr>
        <dsp:cNvPr id="0" name=""/>
        <dsp:cNvSpPr/>
      </dsp:nvSpPr>
      <dsp:spPr>
        <a:xfrm>
          <a:off x="676521" y="4393422"/>
          <a:ext cx="4295081" cy="58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990" tIns="61990" rIns="61990" bIns="61990" numCol="1" spcCol="1270" anchor="ctr" anchorCtr="0">
          <a:noAutofit/>
        </a:bodyPr>
        <a:lstStyle/>
        <a:p>
          <a:pPr marL="0" lvl="0" indent="0" algn="l" defTabSz="711200">
            <a:lnSpc>
              <a:spcPct val="90000"/>
            </a:lnSpc>
            <a:spcBef>
              <a:spcPct val="0"/>
            </a:spcBef>
            <a:spcAft>
              <a:spcPct val="35000"/>
            </a:spcAft>
            <a:buNone/>
          </a:pPr>
          <a:r>
            <a:rPr lang="en-US" sz="1600" kern="1200"/>
            <a:t>Do something for someone else</a:t>
          </a:r>
        </a:p>
      </dsp:txBody>
      <dsp:txXfrm>
        <a:off x="676521" y="4393422"/>
        <a:ext cx="4295081" cy="585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D188C-FBFC-43E0-AD8D-D04E443245C9}">
      <dsp:nvSpPr>
        <dsp:cNvPr id="0" name=""/>
        <dsp:cNvSpPr/>
      </dsp:nvSpPr>
      <dsp:spPr>
        <a:xfrm>
          <a:off x="0" y="2066"/>
          <a:ext cx="4971603" cy="10474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AC4E5-ABF2-4E83-8D81-133CC6D97C1A}">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EC4443-A575-4399-8DDA-44C5201AED94}">
      <dsp:nvSpPr>
        <dsp:cNvPr id="0" name=""/>
        <dsp:cNvSpPr/>
      </dsp:nvSpPr>
      <dsp:spPr>
        <a:xfrm>
          <a:off x="1209819" y="2066"/>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dirty="0"/>
            <a:t>WHO 2009 report on Health literacy</a:t>
          </a:r>
        </a:p>
      </dsp:txBody>
      <dsp:txXfrm>
        <a:off x="1209819" y="2066"/>
        <a:ext cx="3761783" cy="1047462"/>
      </dsp:txXfrm>
    </dsp:sp>
    <dsp:sp modelId="{4B49945A-9786-43A0-AF77-BAFBFF94BF65}">
      <dsp:nvSpPr>
        <dsp:cNvPr id="0" name=""/>
        <dsp:cNvSpPr/>
      </dsp:nvSpPr>
      <dsp:spPr>
        <a:xfrm>
          <a:off x="0" y="1311395"/>
          <a:ext cx="4971603" cy="10474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3B901-F3B0-4274-BE46-189CB52D28FA}">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CBC6CE-B718-46AB-851C-ADD4D4C2F615}">
      <dsp:nvSpPr>
        <dsp:cNvPr id="0" name=""/>
        <dsp:cNvSpPr/>
      </dsp:nvSpPr>
      <dsp:spPr>
        <a:xfrm>
          <a:off x="1209819" y="1311395"/>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See highlighted sections that has directly linked content </a:t>
          </a:r>
        </a:p>
      </dsp:txBody>
      <dsp:txXfrm>
        <a:off x="1209819" y="1311395"/>
        <a:ext cx="3761783" cy="1047462"/>
      </dsp:txXfrm>
    </dsp:sp>
    <dsp:sp modelId="{2BEDB01E-E50B-45D3-B9EA-9012276FB21B}">
      <dsp:nvSpPr>
        <dsp:cNvPr id="0" name=""/>
        <dsp:cNvSpPr/>
      </dsp:nvSpPr>
      <dsp:spPr>
        <a:xfrm>
          <a:off x="0" y="2620723"/>
          <a:ext cx="4971603" cy="10474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51EC6-591D-4B6B-9B31-B5E6D51034C9}">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0D7B0-0A87-407C-AD27-B524BB0D4FAA}">
      <dsp:nvSpPr>
        <dsp:cNvPr id="0" name=""/>
        <dsp:cNvSpPr/>
      </dsp:nvSpPr>
      <dsp:spPr>
        <a:xfrm>
          <a:off x="1209819" y="2620723"/>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Other areas will be very useful for further understanding</a:t>
          </a:r>
        </a:p>
      </dsp:txBody>
      <dsp:txXfrm>
        <a:off x="1209819" y="2620723"/>
        <a:ext cx="3761783" cy="1047462"/>
      </dsp:txXfrm>
    </dsp:sp>
    <dsp:sp modelId="{9CEE239A-3A63-4AAB-A09F-362C384C995A}">
      <dsp:nvSpPr>
        <dsp:cNvPr id="0" name=""/>
        <dsp:cNvSpPr/>
      </dsp:nvSpPr>
      <dsp:spPr>
        <a:xfrm>
          <a:off x="0" y="3930051"/>
          <a:ext cx="4971603" cy="10474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69715-FAE7-4AA6-950D-15702B557057}">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79755F-8C96-48F6-8D2B-EFB9CB0EE3F2}">
      <dsp:nvSpPr>
        <dsp:cNvPr id="0" name=""/>
        <dsp:cNvSpPr/>
      </dsp:nvSpPr>
      <dsp:spPr>
        <a:xfrm>
          <a:off x="1209819" y="3930051"/>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Please read – See Seta under Health Literacy lessons for document </a:t>
          </a:r>
        </a:p>
      </dsp:txBody>
      <dsp:txXfrm>
        <a:off x="1209819" y="3930051"/>
        <a:ext cx="3761783" cy="10474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A0AEC-7712-43E8-B48B-F42F07AC9D88}" type="datetimeFigureOut">
              <a:rPr lang="en-AU" smtClean="0"/>
              <a:t>30/01/2020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7496A-2A48-4A8C-A3CD-63CA59B13913}" type="slidenum">
              <a:rPr lang="en-AU" smtClean="0"/>
              <a:t>‹#›</a:t>
            </a:fld>
            <a:endParaRPr lang="en-AU"/>
          </a:p>
        </p:txBody>
      </p:sp>
    </p:spTree>
    <p:extLst>
      <p:ext uri="{BB962C8B-B14F-4D97-AF65-F5344CB8AC3E}">
        <p14:creationId xmlns:p14="http://schemas.microsoft.com/office/powerpoint/2010/main" val="97251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25D9EC-706E-4578-80E3-38B14D0E2FF4}" type="slidenum">
              <a:rPr lang="en-AU" altLang="en-US" smtClean="0"/>
              <a:pPr eaLnBrk="1" hangingPunct="1">
                <a:spcBef>
                  <a:spcPct val="0"/>
                </a:spcBef>
              </a:pPr>
              <a:t>14</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260516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356178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03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356331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13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141998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2884785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10636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93673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349A-C545-4837-BBC0-5F3F82E91D23}" type="datetimeFigureOut">
              <a:rPr lang="en-AU" smtClean="0"/>
              <a:t>30/01/2020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44423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C3349A-C545-4837-BBC0-5F3F82E91D23}" type="datetimeFigureOut">
              <a:rPr lang="en-AU" smtClean="0"/>
              <a:t>30/01/2020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17515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3349A-C545-4837-BBC0-5F3F82E91D23}" type="datetimeFigureOut">
              <a:rPr lang="en-AU" smtClean="0"/>
              <a:t>30/01/2020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37373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C3349A-C545-4837-BBC0-5F3F82E91D23}" type="datetimeFigureOut">
              <a:rPr lang="en-AU" smtClean="0"/>
              <a:t>30/01/2020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102064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3349A-C545-4837-BBC0-5F3F82E91D23}" type="datetimeFigureOut">
              <a:rPr lang="en-AU" smtClean="0"/>
              <a:t>30/01/2020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383172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3349A-C545-4837-BBC0-5F3F82E91D23}" type="datetimeFigureOut">
              <a:rPr lang="en-AU" smtClean="0"/>
              <a:t>30/01/2020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35583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C3349A-C545-4837-BBC0-5F3F82E91D23}" type="datetimeFigureOut">
              <a:rPr lang="en-AU" smtClean="0"/>
              <a:t>30/01/2020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290AB-41B2-4C07-9C47-0297091BB4AA}" type="slidenum">
              <a:rPr lang="en-AU" smtClean="0"/>
              <a:t>‹#›</a:t>
            </a:fld>
            <a:endParaRPr lang="en-AU"/>
          </a:p>
        </p:txBody>
      </p:sp>
    </p:spTree>
    <p:extLst>
      <p:ext uri="{BB962C8B-B14F-4D97-AF65-F5344CB8AC3E}">
        <p14:creationId xmlns:p14="http://schemas.microsoft.com/office/powerpoint/2010/main" val="131853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C3349A-C545-4837-BBC0-5F3F82E91D23}" type="datetimeFigureOut">
              <a:rPr lang="en-AU" smtClean="0"/>
              <a:t>30/01/2020</a:t>
            </a:fld>
            <a:endParaRPr lang="en-A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0A290AB-41B2-4C07-9C47-0297091BB4AA}" type="slidenum">
              <a:rPr lang="en-AU" smtClean="0"/>
              <a:t>‹#›</a:t>
            </a:fld>
            <a:endParaRPr lang="en-AU"/>
          </a:p>
        </p:txBody>
      </p:sp>
    </p:spTree>
    <p:extLst>
      <p:ext uri="{BB962C8B-B14F-4D97-AF65-F5344CB8AC3E}">
        <p14:creationId xmlns:p14="http://schemas.microsoft.com/office/powerpoint/2010/main" val="10412815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g_pics/691574496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s://www.youtube.com/watch?v=JXvGToFbZb4"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flickr.com/photos/mundoo/292089808/"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chem.libretexts.org/Textbook_Maps/General_Chemistry/Book%3A_ChemPRIME_(Moore_et_al.)/03Using_Chemical_Equations_in_Calculations/3.01%3A_Equations_and_Mass_Relationships/Everyday_Life%3A_Why_Fats_Don't_Add_Up_on_Food_Nutrition_Labels" TargetMode="External"/><Relationship Id="rId4" Type="http://schemas.openxmlformats.org/officeDocument/2006/relationships/image" Target="../media/image87.png"/></Relationships>
</file>

<file path=ppt/slides/_rels/slide104.xml.rels><?xml version="1.0" encoding="UTF-8" standalone="yes"?>
<Relationships xmlns="http://schemas.openxmlformats.org/package/2006/relationships"><Relationship Id="rId3" Type="http://schemas.openxmlformats.org/officeDocument/2006/relationships/hyperlink" Target="https://domaininvesting.com/fitnesstrainer-com-why-i-stopped-bidding/" TargetMode="External"/><Relationship Id="rId2" Type="http://schemas.openxmlformats.org/officeDocument/2006/relationships/image" Target="../media/image8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blog.ahamyoga.com/2016/01/best-hamstring-pose/" TargetMode="External"/><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pkitten.blogspot.com/2010/05/friday-fantasies.html"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youtube.com/watch?v=kVOr62MSZjU"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theboredomproject.com/blog/2013/04/27/guest-contributor-michael-boulton-on-veganism/" TargetMode="External"/><Relationship Id="rId2" Type="http://schemas.openxmlformats.org/officeDocument/2006/relationships/image" Target="../media/image9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circleofdocs.com/food-consumption-and-the-actual-statistics-of-cardiovascular-diseases-an-epidemiological-comparison-of-42-european-countries/" TargetMode="External"/><Relationship Id="rId2" Type="http://schemas.openxmlformats.org/officeDocument/2006/relationships/image" Target="../media/image9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www.takinglongwayhome.com/2015/12/its-addiction.html" TargetMode="External"/><Relationship Id="rId2" Type="http://schemas.openxmlformats.org/officeDocument/2006/relationships/image" Target="../media/image96.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who.int/healthpromotion/conferences/7gchp/Track1_Inne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icserver.org/f/fruit-veg.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ist_of_religions_and_spiritual_traditions"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ichcafe.blogspot.com/2014_03_01_archive.html"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blogs.lse.ac.uk/usappblog/2015/07/05/book-review-the-politics-of-third-wave-feminisms-neoliberalism-intersectionality-and-the-state-in-britain-and-the-us/" TargetMode="External"/><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jJQBjWYDTs&amp;t=133s" TargetMode="External"/><Relationship Id="rId2" Type="http://schemas.openxmlformats.org/officeDocument/2006/relationships/hyperlink" Target="https://www.youtube.com/watch?v=8KQ-qRtdoS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zJENOWWdzz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308Z-DR8Dfw" TargetMode="External"/><Relationship Id="rId2" Type="http://schemas.openxmlformats.org/officeDocument/2006/relationships/hyperlink" Target="https://www.youtube.com/watch?v=BGFYEjVUvfA" TargetMode="External"/><Relationship Id="rId1" Type="http://schemas.openxmlformats.org/officeDocument/2006/relationships/slideLayout" Target="../slideLayouts/slideLayout2.xml"/><Relationship Id="rId5" Type="http://schemas.openxmlformats.org/officeDocument/2006/relationships/hyperlink" Target="https://imgur.com/gallery/oUbUG" TargetMode="External"/><Relationship Id="rId4" Type="http://schemas.openxmlformats.org/officeDocument/2006/relationships/hyperlink" Target="https://www.youtube.com/watch?v=MP77JOrD-W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oodista.com/blog/2011/03/30/the-must-have-vegetarian-cookbook"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2U-tOghblf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hyperlink" Target="http://www.minionmovie.com.a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minorkeystone3205.wikidot.com/"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thoughtsonleadership.biz/"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6iVi5Emlew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sychocervantes.blogspot.com/"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lickr.com/photos/esthermax/30230911806" TargetMode="External"/><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6SfTbTkEoz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wikidoc.org/index.php/Mammography" TargetMode="Externa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publicdomainpictures.net/en/view-image.php?image=232490&amp;picture=man-juggling-balls"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svgsilh.com/image/40805.html"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8sobA6G00t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v-t1Z5-oPtU" TargetMode="External"/><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ted.com/talks/kelly_mcgonigal_how_to_make_stress_your_friend?language=e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3" Type="http://schemas.openxmlformats.org/officeDocument/2006/relationships/hyperlink" Target="https://phdtalk.blogspot.com/2014/01/time-management-in-academia-balancing.html" TargetMode="External"/><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pictofigo.com/picture" TargetMode="Externa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pixabay.com/en/conflict-disagreement-discussion-405744/" TargetMode="External"/><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youtube.com/watch?v=cRcDfCafSY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KY5TWVz5ZDU"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thinkneuroscience.wordpress.com/2013/04/11/the-myth-of-learning-styles/" TargetMode="External"/><Relationship Id="rId2" Type="http://schemas.openxmlformats.org/officeDocument/2006/relationships/image" Target="../media/image66.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irstconcepts.com/close-the-sal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pngall.com/negotiation-png" TargetMode="Externa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hereandwhatintheworld.com/2014/11/best-five-destinations-austrlia.html" TargetMode="External"/><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hyperlink" Target="http://www.atns.net.au/agreement.asp?EntityID=2591"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85.xml.rels><?xml version="1.0" encoding="UTF-8" standalone="yes"?>
<Relationships xmlns="http://schemas.openxmlformats.org/package/2006/relationships"><Relationship Id="rId8" Type="http://schemas.openxmlformats.org/officeDocument/2006/relationships/hyperlink" Target="https://www.flickr.com/photos/un_photo/17576910604" TargetMode="External"/><Relationship Id="rId3" Type="http://schemas.openxmlformats.org/officeDocument/2006/relationships/hyperlink" Target="https://www.youtube.com/watch?time_continue=21&amp;v=uEOssW1rw0I&amp;feature=emb_logo" TargetMode="External"/><Relationship Id="rId7" Type="http://schemas.openxmlformats.org/officeDocument/2006/relationships/image" Target="../media/image75.jpeg"/><Relationship Id="rId2" Type="http://schemas.openxmlformats.org/officeDocument/2006/relationships/hyperlink" Target="https://www.youtube.com/watch?v=gkjW9PZBRfk"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sustainingcommunity.wordpress.com/2016/01/25/racism-in-australia/" TargetMode="External"/><Relationship Id="rId4" Type="http://schemas.openxmlformats.org/officeDocument/2006/relationships/image" Target="../media/image74.jpg"/><Relationship Id="rId9" Type="http://schemas.openxmlformats.org/officeDocument/2006/relationships/hyperlink" Target="https://creativecommons.org/licenses/by-nc-nd/3.0/"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pixabay.com/en/question-mark-question-response-96288/" TargetMode="External"/><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hyperlink" Target="https://www.youtube.com/watch?v=U6SM057qEy4" TargetMode="Externa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ttoes.wordpress.com/2012/01/"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www.youtube.com/watch?v=Pcx6HLPtVZ0"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civilsocietyhowto.org/test-knowledge-democratic-groups/"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hyperlink" Target="https://www.youtube.com/watch?v=cRC7ZFiLHmA"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dayofwoman.blogspot.com/2013_10_01_archive.html"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allpapercave.com/borussia-dortmund-wallpapers" TargetMode="External"/><Relationship Id="rId7" Type="http://schemas.openxmlformats.org/officeDocument/2006/relationships/diagramColors" Target="../diagrams/colors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hyperlink" Target="https://www.16personalities.com/free-personality-test"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blog.bluemediaconsulting.com/case-study-are-extroverts-good-leaders-or-they-need-become-extroverts-to-be-leaders"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theguardian.com/science/quiz/2012/mar/13/quiz-are-you-an-introvert"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hyperlink" Target="https://www.youtube.com/watch?v=qYvXk_bqlBk&amp;t=550s" TargetMode="External"/><Relationship Id="rId1" Type="http://schemas.openxmlformats.org/officeDocument/2006/relationships/slideLayout" Target="../slideLayouts/slideLayout2.xml"/><Relationship Id="rId4" Type="http://schemas.openxmlformats.org/officeDocument/2006/relationships/hyperlink" Target="http://ijpr.org/post/brian-little-are-human-personalities-hardwired"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daviddibble.com/media/2011/02/Oprah_Winfrey_Biography.jpg" TargetMode="External"/><Relationship Id="rId2" Type="http://schemas.openxmlformats.org/officeDocument/2006/relationships/hyperlink" Target="http://www.islamicity.com/global/images/photo/IC-Articles/Heart-Love-Sky-Hands-Silhouette__1920x1200.JPG" TargetMode="External"/><Relationship Id="rId1" Type="http://schemas.openxmlformats.org/officeDocument/2006/relationships/slideLayout" Target="../slideLayouts/slideLayout2.xml"/><Relationship Id="rId4" Type="http://schemas.openxmlformats.org/officeDocument/2006/relationships/hyperlink" Target="http://cdn1.theodysseyonline.com/files/2015/03/28/635631062252597205103151809_introvert-mind.jpg"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67328-BC62-49E0-A8C2-6C9487ED991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91" t="9091"/>
          <a:stretch/>
        </p:blipFill>
        <p:spPr>
          <a:xfrm>
            <a:off x="20" y="10"/>
            <a:ext cx="9143980" cy="6857990"/>
          </a:xfrm>
          <a:prstGeom prst="rect">
            <a:avLst/>
          </a:prstGeom>
        </p:spPr>
      </p:pic>
      <p:sp>
        <p:nvSpPr>
          <p:cNvPr id="11" name="Isosceles Triangle 1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Parallelogram 1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3528150" y="1678665"/>
            <a:ext cx="3427352" cy="2369131"/>
          </a:xfrm>
        </p:spPr>
        <p:txBody>
          <a:bodyPr>
            <a:normAutofit/>
          </a:bodyPr>
          <a:lstStyle/>
          <a:p>
            <a:pPr>
              <a:lnSpc>
                <a:spcPct val="90000"/>
              </a:lnSpc>
            </a:pPr>
            <a:r>
              <a:rPr lang="en-US" sz="4600"/>
              <a:t>BELIEFS, VALUES AND ATTITUDES</a:t>
            </a:r>
            <a:endParaRPr lang="en-AU" sz="4600"/>
          </a:p>
        </p:txBody>
      </p:sp>
      <p:sp>
        <p:nvSpPr>
          <p:cNvPr id="2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365F4CA-B573-45DD-965E-617F6274CDE1}"/>
              </a:ext>
            </a:extLst>
          </p:cNvPr>
          <p:cNvSpPr txBox="1"/>
          <p:nvPr/>
        </p:nvSpPr>
        <p:spPr>
          <a:xfrm>
            <a:off x="6473076" y="6657945"/>
            <a:ext cx="2670924"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flickr.com/photos/dg_pics/6915744965">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AU" sz="700">
              <a:solidFill>
                <a:srgbClr val="FFFFFF"/>
              </a:solidFill>
            </a:endParaRPr>
          </a:p>
        </p:txBody>
      </p:sp>
    </p:spTree>
    <p:extLst>
      <p:ext uri="{BB962C8B-B14F-4D97-AF65-F5344CB8AC3E}">
        <p14:creationId xmlns:p14="http://schemas.microsoft.com/office/powerpoint/2010/main" val="414470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2492896"/>
            <a:ext cx="2890664" cy="1468760"/>
          </a:xfrm>
        </p:spPr>
        <p:txBody>
          <a:bodyPr/>
          <a:lstStyle/>
          <a:p>
            <a:pPr marL="0" indent="0">
              <a:buNone/>
            </a:pPr>
            <a:r>
              <a:rPr lang="en-US" dirty="0"/>
              <a:t>CORE VALUES</a:t>
            </a:r>
          </a:p>
          <a:p>
            <a:pPr marL="0" indent="0">
              <a:buNone/>
            </a:pPr>
            <a:r>
              <a:rPr lang="en-US" dirty="0"/>
              <a:t>BRAINSTORM</a:t>
            </a:r>
            <a:endParaRPr lang="en-AU" dirty="0"/>
          </a:p>
        </p:txBody>
      </p:sp>
    </p:spTree>
    <p:extLst>
      <p:ext uri="{BB962C8B-B14F-4D97-AF65-F5344CB8AC3E}">
        <p14:creationId xmlns:p14="http://schemas.microsoft.com/office/powerpoint/2010/main" val="34003757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Health literacy</a:t>
            </a:r>
            <a:endParaRPr lang="en-AU" sz="5400" dirty="0"/>
          </a:p>
        </p:txBody>
      </p:sp>
      <p:sp>
        <p:nvSpPr>
          <p:cNvPr id="3" name="Subtitle 2"/>
          <p:cNvSpPr>
            <a:spLocks noGrp="1"/>
          </p:cNvSpPr>
          <p:nvPr>
            <p:ph type="subTitle" idx="1"/>
          </p:nvPr>
        </p:nvSpPr>
        <p:spPr/>
        <p:txBody>
          <a:bodyPr/>
          <a:lstStyle/>
          <a:p>
            <a:r>
              <a:rPr lang="en-US" dirty="0"/>
              <a:t>Determinants of Health</a:t>
            </a:r>
            <a:endParaRPr lang="en-AU" dirty="0"/>
          </a:p>
        </p:txBody>
      </p:sp>
    </p:spTree>
    <p:extLst>
      <p:ext uri="{BB962C8B-B14F-4D97-AF65-F5344CB8AC3E}">
        <p14:creationId xmlns:p14="http://schemas.microsoft.com/office/powerpoint/2010/main" val="2541659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4848-20FB-4258-B950-4A9D2400FF3C}"/>
              </a:ext>
            </a:extLst>
          </p:cNvPr>
          <p:cNvSpPr>
            <a:spLocks noGrp="1"/>
          </p:cNvSpPr>
          <p:nvPr>
            <p:ph type="title"/>
          </p:nvPr>
        </p:nvSpPr>
        <p:spPr>
          <a:xfrm>
            <a:off x="4152550" y="609600"/>
            <a:ext cx="2802951" cy="1320800"/>
          </a:xfrm>
        </p:spPr>
        <p:txBody>
          <a:bodyPr>
            <a:normAutofit/>
          </a:bodyPr>
          <a:lstStyle/>
          <a:p>
            <a:r>
              <a:rPr lang="en-US" dirty="0"/>
              <a:t>Health Literacy </a:t>
            </a:r>
            <a:endParaRPr lang="en-AU" dirty="0"/>
          </a:p>
        </p:txBody>
      </p:sp>
      <p:sp>
        <p:nvSpPr>
          <p:cNvPr id="3" name="Content Placeholder 2">
            <a:extLst>
              <a:ext uri="{FF2B5EF4-FFF2-40B4-BE49-F238E27FC236}">
                <a16:creationId xmlns:a16="http://schemas.microsoft.com/office/drawing/2014/main" id="{5976330E-7E0F-4B8F-868C-47BEC475D430}"/>
              </a:ext>
            </a:extLst>
          </p:cNvPr>
          <p:cNvSpPr>
            <a:spLocks noGrp="1"/>
          </p:cNvSpPr>
          <p:nvPr>
            <p:ph idx="1"/>
          </p:nvPr>
        </p:nvSpPr>
        <p:spPr>
          <a:xfrm>
            <a:off x="3907172" y="2160589"/>
            <a:ext cx="3048329" cy="3880773"/>
          </a:xfrm>
        </p:spPr>
        <p:txBody>
          <a:bodyPr>
            <a:normAutofit/>
          </a:bodyPr>
          <a:lstStyle/>
          <a:p>
            <a:r>
              <a:rPr lang="en-AU" dirty="0">
                <a:hlinkClick r:id="rId2"/>
              </a:rPr>
              <a:t>https://www.youtube.com/watch?v=JXvGToFbZb4</a:t>
            </a:r>
            <a:r>
              <a:rPr lang="en-AU" dirty="0"/>
              <a:t> 6 mins – What is Health Literacy </a:t>
            </a:r>
          </a:p>
          <a:p>
            <a:endParaRPr lang="en-AU" dirty="0"/>
          </a:p>
          <a:p>
            <a:endParaRPr lang="en-AU" dirty="0"/>
          </a:p>
        </p:txBody>
      </p:sp>
      <p:pic>
        <p:nvPicPr>
          <p:cNvPr id="1028" name="Picture 4" descr="Related image">
            <a:extLst>
              <a:ext uri="{FF2B5EF4-FFF2-40B4-BE49-F238E27FC236}">
                <a16:creationId xmlns:a16="http://schemas.microsoft.com/office/drawing/2014/main" id="{9E3AE525-CCF9-4943-9B96-8A445117B6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46" r="26767" b="-1"/>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62610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a:t>Definitions	</a:t>
            </a:r>
            <a:endParaRPr lang="en-AU" dirty="0"/>
          </a:p>
        </p:txBody>
      </p:sp>
      <p:sp>
        <p:nvSpPr>
          <p:cNvPr id="28"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pPr marL="0" indent="0">
              <a:buNone/>
            </a:pPr>
            <a:r>
              <a:rPr lang="en-US" b="1"/>
              <a:t>Health Literacy</a:t>
            </a:r>
          </a:p>
          <a:p>
            <a:r>
              <a:rPr lang="en-US"/>
              <a:t> “The ability of individuals to access and understand health information and to use this information to make informed, wise decisions.”</a:t>
            </a:r>
          </a:p>
          <a:p>
            <a:endParaRPr lang="en-US"/>
          </a:p>
          <a:p>
            <a:pPr marL="0" indent="0">
              <a:buNone/>
            </a:pPr>
            <a:r>
              <a:rPr lang="en-US" b="1"/>
              <a:t>Critical Literacy</a:t>
            </a:r>
          </a:p>
          <a:p>
            <a:r>
              <a:rPr lang="en-US"/>
              <a:t>The awareness of the relationship between language and power. People need to look at health information with discernment and judgment in order to ensure that they are not manipulated by the media to act in certain ways.</a:t>
            </a:r>
            <a:endParaRPr lang="en-AU"/>
          </a:p>
        </p:txBody>
      </p:sp>
      <p:sp>
        <p:nvSpPr>
          <p:cNvPr id="29"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241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Freeform: Shape 15">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470" y="-4"/>
            <a:ext cx="6104530"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65292" y="230056"/>
            <a:ext cx="2811796" cy="1508469"/>
          </a:xfrm>
        </p:spPr>
        <p:txBody>
          <a:bodyPr anchor="ctr">
            <a:normAutofit/>
          </a:bodyPr>
          <a:lstStyle/>
          <a:p>
            <a:r>
              <a:rPr lang="en-US" sz="2800" dirty="0"/>
              <a:t>Levels of Health Literacy</a:t>
            </a:r>
            <a:endParaRPr lang="en-AU" sz="2800" dirty="0"/>
          </a:p>
        </p:txBody>
      </p:sp>
      <p:sp>
        <p:nvSpPr>
          <p:cNvPr id="18" name="Isosceles Triangle 17">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79512" y="1700808"/>
            <a:ext cx="3456384" cy="4927136"/>
          </a:xfrm>
        </p:spPr>
        <p:txBody>
          <a:bodyPr>
            <a:normAutofit/>
          </a:bodyPr>
          <a:lstStyle/>
          <a:p>
            <a:pPr marL="0" indent="0">
              <a:lnSpc>
                <a:spcPct val="90000"/>
              </a:lnSpc>
              <a:buNone/>
            </a:pPr>
            <a:r>
              <a:rPr lang="en-US" sz="2000" b="1" u="sng" dirty="0"/>
              <a:t>Level 1: </a:t>
            </a:r>
          </a:p>
          <a:p>
            <a:pPr marL="0" indent="0">
              <a:lnSpc>
                <a:spcPct val="90000"/>
              </a:lnSpc>
              <a:buNone/>
            </a:pPr>
            <a:endParaRPr lang="en-US" sz="2000" b="1" u="sng" dirty="0"/>
          </a:p>
          <a:p>
            <a:pPr marL="0" indent="0">
              <a:lnSpc>
                <a:spcPct val="90000"/>
              </a:lnSpc>
              <a:buNone/>
            </a:pPr>
            <a:r>
              <a:rPr lang="en-US" sz="2000" b="1" u="sng" dirty="0"/>
              <a:t>Functional Health Literacy</a:t>
            </a:r>
          </a:p>
          <a:p>
            <a:pPr marL="0" indent="0">
              <a:lnSpc>
                <a:spcPct val="90000"/>
              </a:lnSpc>
              <a:buNone/>
            </a:pPr>
            <a:endParaRPr lang="en-US" sz="2000" b="1" u="sng" dirty="0"/>
          </a:p>
          <a:p>
            <a:pPr marL="457200" lvl="1" indent="0">
              <a:lnSpc>
                <a:spcPct val="90000"/>
              </a:lnSpc>
              <a:buNone/>
            </a:pPr>
            <a:r>
              <a:rPr lang="en-US" sz="2000" dirty="0"/>
              <a:t>A person will be at this level of health literacy if they are able to choose products and services for personal use, understand instructions on labels, and have some knowledge of risks. </a:t>
            </a:r>
          </a:p>
        </p:txBody>
      </p:sp>
      <p:sp>
        <p:nvSpPr>
          <p:cNvPr id="20" name="Freeform: Shape 19">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2650" y="6"/>
            <a:ext cx="3623720"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A7A6A3D2-F6F6-425D-943B-046614F9533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76583" y="901391"/>
            <a:ext cx="1578440" cy="710298"/>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B4C8DEA3-132F-4AF7-8A6E-BFFE526CBFF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51304" y="2312894"/>
            <a:ext cx="2230471" cy="3579906"/>
          </a:xfrm>
          <a:prstGeom prst="rect">
            <a:avLst/>
          </a:prstGeom>
        </p:spPr>
      </p:pic>
      <p:sp>
        <p:nvSpPr>
          <p:cNvPr id="6" name="TextBox 5">
            <a:extLst>
              <a:ext uri="{FF2B5EF4-FFF2-40B4-BE49-F238E27FC236}">
                <a16:creationId xmlns:a16="http://schemas.microsoft.com/office/drawing/2014/main" id="{249A5EBC-4B2A-436C-A1E0-375F03021B6A}"/>
              </a:ext>
            </a:extLst>
          </p:cNvPr>
          <p:cNvSpPr txBox="1"/>
          <p:nvPr/>
        </p:nvSpPr>
        <p:spPr>
          <a:xfrm>
            <a:off x="6473076" y="6870700"/>
            <a:ext cx="2670924"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5" tooltip="https://chem.libretexts.org/Textbook_Maps/General_Chemistry/Book%3A_ChemPRIME_(Moore_et_al.)/03Using_Chemical_Equations_in_Calculations/3.01%3A_Equations_and_Mass_Relationships/Everyday_Life%3A_Why_Fats_Don't_Add_Up_on_Food_Nutrition_Labels">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AU" sz="700">
              <a:solidFill>
                <a:srgbClr val="FFFFFF"/>
              </a:solidFill>
            </a:endParaRPr>
          </a:p>
        </p:txBody>
      </p:sp>
      <p:sp>
        <p:nvSpPr>
          <p:cNvPr id="9" name="TextBox 8">
            <a:extLst>
              <a:ext uri="{FF2B5EF4-FFF2-40B4-BE49-F238E27FC236}">
                <a16:creationId xmlns:a16="http://schemas.microsoft.com/office/drawing/2014/main" id="{50039EDF-C6CB-488B-BDA3-A2356A60FE45}"/>
              </a:ext>
            </a:extLst>
          </p:cNvPr>
          <p:cNvSpPr txBox="1"/>
          <p:nvPr/>
        </p:nvSpPr>
        <p:spPr>
          <a:xfrm>
            <a:off x="3773423" y="6870700"/>
            <a:ext cx="26869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www.flickr.com/photos/mundoo/292089808/">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39720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530591" y="40899"/>
            <a:ext cx="3384742" cy="2227730"/>
          </a:xfrm>
        </p:spPr>
        <p:txBody>
          <a:bodyPr anchor="ctr">
            <a:normAutofit/>
          </a:bodyPr>
          <a:lstStyle/>
          <a:p>
            <a:r>
              <a:rPr lang="en-US" dirty="0">
                <a:solidFill>
                  <a:srgbClr val="FFFFFF"/>
                </a:solidFill>
              </a:rPr>
              <a:t>Levels of Health Literacy</a:t>
            </a:r>
            <a:endParaRPr lang="en-AU" dirty="0">
              <a:solidFill>
                <a:srgbClr val="FFFFFF"/>
              </a:solidFill>
            </a:endParaRPr>
          </a:p>
        </p:txBody>
      </p:sp>
      <p:pic>
        <p:nvPicPr>
          <p:cNvPr id="5" name="Picture 4" descr="A picture containing person, indoor, wall, holding&#10;&#10;Description automatically generated">
            <a:extLst>
              <a:ext uri="{FF2B5EF4-FFF2-40B4-BE49-F238E27FC236}">
                <a16:creationId xmlns:a16="http://schemas.microsoft.com/office/drawing/2014/main" id="{93E312E7-316A-4622-B756-4D700614B6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7938" y="2204330"/>
            <a:ext cx="2892580" cy="2538238"/>
          </a:xfrm>
          <a:prstGeom prst="rect">
            <a:avLst/>
          </a:prstGeom>
        </p:spPr>
      </p:pic>
      <p:sp>
        <p:nvSpPr>
          <p:cNvPr id="3" name="Content Placeholder 2"/>
          <p:cNvSpPr>
            <a:spLocks noGrp="1"/>
          </p:cNvSpPr>
          <p:nvPr>
            <p:ph idx="1"/>
          </p:nvPr>
        </p:nvSpPr>
        <p:spPr>
          <a:xfrm>
            <a:off x="5220073" y="1844824"/>
            <a:ext cx="3550962" cy="4310443"/>
          </a:xfrm>
        </p:spPr>
        <p:txBody>
          <a:bodyPr anchor="t">
            <a:normAutofit/>
          </a:bodyPr>
          <a:lstStyle/>
          <a:p>
            <a:pPr marL="0" indent="0">
              <a:buNone/>
            </a:pPr>
            <a:r>
              <a:rPr lang="en-US" sz="2000" b="1" u="sng" dirty="0">
                <a:solidFill>
                  <a:srgbClr val="FFFFFF"/>
                </a:solidFill>
              </a:rPr>
              <a:t>Level 2: </a:t>
            </a:r>
          </a:p>
          <a:p>
            <a:pPr marL="0" indent="0">
              <a:buNone/>
            </a:pPr>
            <a:endParaRPr lang="en-US" sz="2000" b="1" u="sng" dirty="0">
              <a:solidFill>
                <a:srgbClr val="FFFFFF"/>
              </a:solidFill>
            </a:endParaRPr>
          </a:p>
          <a:p>
            <a:pPr marL="0" indent="0">
              <a:buNone/>
            </a:pPr>
            <a:r>
              <a:rPr lang="en-US" sz="2000" b="1" u="sng" dirty="0">
                <a:solidFill>
                  <a:srgbClr val="FFFFFF"/>
                </a:solidFill>
              </a:rPr>
              <a:t>Interactive Health Literacy</a:t>
            </a:r>
          </a:p>
          <a:p>
            <a:pPr marL="0" indent="0">
              <a:buNone/>
            </a:pPr>
            <a:endParaRPr lang="en-US" sz="2000" b="1" u="sng" dirty="0">
              <a:solidFill>
                <a:srgbClr val="FFFFFF"/>
              </a:solidFill>
            </a:endParaRPr>
          </a:p>
          <a:p>
            <a:pPr lvl="1"/>
            <a:r>
              <a:rPr lang="en-US" sz="2000" dirty="0">
                <a:solidFill>
                  <a:srgbClr val="FFFFFF"/>
                </a:solidFill>
              </a:rPr>
              <a:t>At this level individuals will seek to improve their own personal skills and strategies to act on health advice. </a:t>
            </a:r>
          </a:p>
          <a:p>
            <a:endParaRPr lang="en-AU" dirty="0">
              <a:solidFill>
                <a:srgbClr val="FFFFFF"/>
              </a:solidFill>
            </a:endParaRPr>
          </a:p>
          <a:p>
            <a:endParaRPr lang="en-AU" dirty="0">
              <a:solidFill>
                <a:srgbClr val="FFFFFF"/>
              </a:solidFill>
            </a:endParaRPr>
          </a:p>
        </p:txBody>
      </p:sp>
      <p:sp>
        <p:nvSpPr>
          <p:cNvPr id="6" name="TextBox 5">
            <a:extLst>
              <a:ext uri="{FF2B5EF4-FFF2-40B4-BE49-F238E27FC236}">
                <a16:creationId xmlns:a16="http://schemas.microsoft.com/office/drawing/2014/main" id="{C6CBDF8B-99E8-4A53-8358-55AF888DDDBD}"/>
              </a:ext>
            </a:extLst>
          </p:cNvPr>
          <p:cNvSpPr txBox="1"/>
          <p:nvPr/>
        </p:nvSpPr>
        <p:spPr>
          <a:xfrm>
            <a:off x="933865" y="4542513"/>
            <a:ext cx="25266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domaininvesting.com/fitnesstrainer-com-why-i-stopped-bidding/">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35183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7981" y="609600"/>
            <a:ext cx="3207519" cy="1320800"/>
          </a:xfrm>
        </p:spPr>
        <p:txBody>
          <a:bodyPr anchor="ctr">
            <a:normAutofit/>
          </a:bodyPr>
          <a:lstStyle/>
          <a:p>
            <a:r>
              <a:rPr lang="en-US" sz="3300"/>
              <a:t>Levels of Health Literacy</a:t>
            </a:r>
            <a:endParaRPr lang="en-AU" sz="3300"/>
          </a:p>
        </p:txBody>
      </p:sp>
      <p:pic>
        <p:nvPicPr>
          <p:cNvPr id="7" name="Picture 6">
            <a:extLst>
              <a:ext uri="{FF2B5EF4-FFF2-40B4-BE49-F238E27FC236}">
                <a16:creationId xmlns:a16="http://schemas.microsoft.com/office/drawing/2014/main" id="{91CBC90E-96B5-4700-8075-1F9A8FB61078}"/>
              </a:ext>
            </a:extLst>
          </p:cNvPr>
          <p:cNvPicPr>
            <a:picLocks noChangeAspect="1"/>
          </p:cNvPicPr>
          <p:nvPr/>
        </p:nvPicPr>
        <p:blipFill>
          <a:blip r:embed="rId2"/>
          <a:stretch>
            <a:fillRect/>
          </a:stretch>
        </p:blipFill>
        <p:spPr>
          <a:xfrm>
            <a:off x="602908" y="1309249"/>
            <a:ext cx="2896429" cy="4076455"/>
          </a:xfrm>
          <a:prstGeom prst="rect">
            <a:avLst/>
          </a:prstGeom>
        </p:spPr>
      </p:pic>
      <p:sp>
        <p:nvSpPr>
          <p:cNvPr id="3" name="Content Placeholder 2"/>
          <p:cNvSpPr>
            <a:spLocks noGrp="1"/>
          </p:cNvSpPr>
          <p:nvPr>
            <p:ph idx="1"/>
          </p:nvPr>
        </p:nvSpPr>
        <p:spPr>
          <a:xfrm>
            <a:off x="3779912" y="1988840"/>
            <a:ext cx="3424921" cy="4436763"/>
          </a:xfrm>
        </p:spPr>
        <p:txBody>
          <a:bodyPr>
            <a:normAutofit lnSpcReduction="10000"/>
          </a:bodyPr>
          <a:lstStyle/>
          <a:p>
            <a:pPr marL="0" indent="0">
              <a:lnSpc>
                <a:spcPct val="90000"/>
              </a:lnSpc>
              <a:buNone/>
            </a:pPr>
            <a:r>
              <a:rPr lang="en-US" b="1" u="sng" dirty="0"/>
              <a:t>Level 3:</a:t>
            </a:r>
          </a:p>
          <a:p>
            <a:pPr marL="0" indent="0">
              <a:lnSpc>
                <a:spcPct val="90000"/>
              </a:lnSpc>
              <a:buNone/>
            </a:pPr>
            <a:endParaRPr lang="en-US" b="1" u="sng" dirty="0"/>
          </a:p>
          <a:p>
            <a:pPr marL="0" indent="0">
              <a:lnSpc>
                <a:spcPct val="90000"/>
              </a:lnSpc>
              <a:buNone/>
            </a:pPr>
            <a:r>
              <a:rPr lang="en-US" b="1" u="sng" dirty="0"/>
              <a:t>Critical Health Literacy</a:t>
            </a:r>
          </a:p>
          <a:p>
            <a:pPr marL="0" indent="0">
              <a:lnSpc>
                <a:spcPct val="90000"/>
              </a:lnSpc>
              <a:buNone/>
            </a:pPr>
            <a:endParaRPr lang="en-US" b="1" u="sng" dirty="0"/>
          </a:p>
          <a:p>
            <a:pPr lvl="1">
              <a:lnSpc>
                <a:spcPct val="90000"/>
              </a:lnSpc>
            </a:pPr>
            <a:r>
              <a:rPr lang="en-US" sz="1800" dirty="0"/>
              <a:t>At this level, people will have the cognition and skills to “initiate social and political action for health outcomes”.  These people use their understanding of social, environmental and economic determinants of health to seek change for the good of the community.</a:t>
            </a:r>
          </a:p>
          <a:p>
            <a:pPr>
              <a:lnSpc>
                <a:spcPct val="90000"/>
              </a:lnSpc>
            </a:pPr>
            <a:endParaRPr lang="en-AU" sz="1500" dirty="0"/>
          </a:p>
        </p:txBody>
      </p:sp>
    </p:spTree>
    <p:extLst>
      <p:ext uri="{BB962C8B-B14F-4D97-AF65-F5344CB8AC3E}">
        <p14:creationId xmlns:p14="http://schemas.microsoft.com/office/powerpoint/2010/main" val="305130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Skills for Health Literacy</a:t>
            </a:r>
            <a:endParaRPr lang="en-AU" dirty="0"/>
          </a:p>
        </p:txBody>
      </p:sp>
      <p:sp>
        <p:nvSpPr>
          <p:cNvPr id="3" name="Content Placeholder 2"/>
          <p:cNvSpPr>
            <a:spLocks noGrp="1"/>
          </p:cNvSpPr>
          <p:nvPr>
            <p:ph idx="1"/>
          </p:nvPr>
        </p:nvSpPr>
        <p:spPr/>
        <p:txBody>
          <a:bodyPr/>
          <a:lstStyle/>
          <a:p>
            <a:r>
              <a:rPr lang="en-US" dirty="0"/>
              <a:t>In order to be health literate, they must be able to:</a:t>
            </a:r>
          </a:p>
          <a:p>
            <a:endParaRPr lang="en-US" dirty="0"/>
          </a:p>
          <a:p>
            <a:pPr marL="457200" lvl="1" indent="0">
              <a:buNone/>
            </a:pPr>
            <a:r>
              <a:rPr lang="en-US" u="sng" dirty="0"/>
              <a:t>1. Access, read and comprehend </a:t>
            </a:r>
            <a:r>
              <a:rPr lang="en-US" dirty="0"/>
              <a:t>health information</a:t>
            </a:r>
          </a:p>
          <a:p>
            <a:pPr marL="457200" lvl="1" indent="0">
              <a:buNone/>
            </a:pPr>
            <a:r>
              <a:rPr lang="en-US" dirty="0"/>
              <a:t>2. Engage in self-care and disease management.</a:t>
            </a:r>
            <a:endParaRPr lang="en-AU" dirty="0"/>
          </a:p>
        </p:txBody>
      </p:sp>
      <p:pic>
        <p:nvPicPr>
          <p:cNvPr id="4" name="Picture 3">
            <a:extLst>
              <a:ext uri="{FF2B5EF4-FFF2-40B4-BE49-F238E27FC236}">
                <a16:creationId xmlns:a16="http://schemas.microsoft.com/office/drawing/2014/main" id="{C51595B8-F7FD-4694-904A-2CDC0889F02D}"/>
              </a:ext>
            </a:extLst>
          </p:cNvPr>
          <p:cNvPicPr>
            <a:picLocks noChangeAspect="1"/>
          </p:cNvPicPr>
          <p:nvPr/>
        </p:nvPicPr>
        <p:blipFill>
          <a:blip r:embed="rId2"/>
          <a:stretch>
            <a:fillRect/>
          </a:stretch>
        </p:blipFill>
        <p:spPr>
          <a:xfrm>
            <a:off x="395536" y="4298288"/>
            <a:ext cx="2619375" cy="1743075"/>
          </a:xfrm>
          <a:prstGeom prst="rect">
            <a:avLst/>
          </a:prstGeom>
        </p:spPr>
      </p:pic>
      <p:pic>
        <p:nvPicPr>
          <p:cNvPr id="5" name="Picture 4">
            <a:extLst>
              <a:ext uri="{FF2B5EF4-FFF2-40B4-BE49-F238E27FC236}">
                <a16:creationId xmlns:a16="http://schemas.microsoft.com/office/drawing/2014/main" id="{38718D03-DA29-45F5-9B19-47D90198170E}"/>
              </a:ext>
            </a:extLst>
          </p:cNvPr>
          <p:cNvPicPr>
            <a:picLocks noChangeAspect="1"/>
          </p:cNvPicPr>
          <p:nvPr/>
        </p:nvPicPr>
        <p:blipFill>
          <a:blip r:embed="rId3"/>
          <a:stretch>
            <a:fillRect/>
          </a:stretch>
        </p:blipFill>
        <p:spPr>
          <a:xfrm>
            <a:off x="5292080" y="4298288"/>
            <a:ext cx="2619375" cy="1743075"/>
          </a:xfrm>
          <a:prstGeom prst="rect">
            <a:avLst/>
          </a:prstGeom>
        </p:spPr>
      </p:pic>
    </p:spTree>
    <p:extLst>
      <p:ext uri="{BB962C8B-B14F-4D97-AF65-F5344CB8AC3E}">
        <p14:creationId xmlns:p14="http://schemas.microsoft.com/office/powerpoint/2010/main" val="18774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dirty="0"/>
              <a:t>Accessing</a:t>
            </a:r>
            <a:endParaRPr lang="en-AU" dirty="0"/>
          </a:p>
        </p:txBody>
      </p:sp>
      <p:sp>
        <p:nvSpPr>
          <p:cNvPr id="3" name="Content Placeholder 2"/>
          <p:cNvSpPr>
            <a:spLocks noGrp="1"/>
          </p:cNvSpPr>
          <p:nvPr>
            <p:ph idx="1"/>
          </p:nvPr>
        </p:nvSpPr>
        <p:spPr>
          <a:xfrm>
            <a:off x="3490721" y="816638"/>
            <a:ext cx="3464779" cy="5224724"/>
          </a:xfrm>
        </p:spPr>
        <p:txBody>
          <a:bodyPr anchor="ctr">
            <a:normAutofit/>
          </a:bodyPr>
          <a:lstStyle/>
          <a:p>
            <a:pPr>
              <a:lnSpc>
                <a:spcPct val="90000"/>
              </a:lnSpc>
            </a:pPr>
            <a:r>
              <a:rPr lang="en-US" sz="1700"/>
              <a:t>Being able to access means “to be able to obtain or retrieve the information you need”.</a:t>
            </a:r>
          </a:p>
          <a:p>
            <a:pPr>
              <a:lnSpc>
                <a:spcPct val="90000"/>
              </a:lnSpc>
            </a:pPr>
            <a:endParaRPr lang="en-US" sz="1700"/>
          </a:p>
          <a:p>
            <a:pPr>
              <a:lnSpc>
                <a:spcPct val="90000"/>
              </a:lnSpc>
            </a:pPr>
            <a:r>
              <a:rPr lang="en-US" sz="1700"/>
              <a:t>To access health information a person needs to be able to locate health information. This includes selecting the most appropriate information, considering validity, reliability and credibility of the author.</a:t>
            </a:r>
          </a:p>
          <a:p>
            <a:pPr>
              <a:lnSpc>
                <a:spcPct val="90000"/>
              </a:lnSpc>
            </a:pPr>
            <a:endParaRPr lang="en-US" sz="1700"/>
          </a:p>
          <a:p>
            <a:pPr>
              <a:lnSpc>
                <a:spcPct val="90000"/>
              </a:lnSpc>
            </a:pPr>
            <a:r>
              <a:rPr lang="en-US" sz="1700"/>
              <a:t>The individual must also be able to have the rights to access information about their health.</a:t>
            </a:r>
          </a:p>
          <a:p>
            <a:pPr>
              <a:lnSpc>
                <a:spcPct val="90000"/>
              </a:lnSpc>
            </a:pPr>
            <a:endParaRPr lang="en-US" sz="1700"/>
          </a:p>
          <a:p>
            <a:pPr marL="0" indent="0">
              <a:lnSpc>
                <a:spcPct val="90000"/>
              </a:lnSpc>
              <a:buNone/>
            </a:pPr>
            <a:endParaRPr lang="en-US" sz="1700"/>
          </a:p>
          <a:p>
            <a:pPr>
              <a:lnSpc>
                <a:spcPct val="90000"/>
              </a:lnSpc>
            </a:pPr>
            <a:endParaRPr lang="en-AU" sz="1700"/>
          </a:p>
        </p:txBody>
      </p:sp>
    </p:spTree>
    <p:extLst>
      <p:ext uri="{BB962C8B-B14F-4D97-AF65-F5344CB8AC3E}">
        <p14:creationId xmlns:p14="http://schemas.microsoft.com/office/powerpoint/2010/main" val="2526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8000" y="609600"/>
            <a:ext cx="2882531" cy="5175624"/>
          </a:xfrm>
        </p:spPr>
        <p:txBody>
          <a:bodyPr anchor="ctr">
            <a:normAutofit/>
          </a:bodyPr>
          <a:lstStyle/>
          <a:p>
            <a:r>
              <a:rPr lang="en-US">
                <a:solidFill>
                  <a:schemeClr val="tx1">
                    <a:lumMod val="85000"/>
                    <a:lumOff val="15000"/>
                  </a:schemeClr>
                </a:solidFill>
              </a:rPr>
              <a:t>Accessing</a:t>
            </a:r>
            <a:endParaRPr lang="en-AU">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87063" y="609601"/>
            <a:ext cx="4133472" cy="5175624"/>
          </a:xfrm>
        </p:spPr>
        <p:txBody>
          <a:bodyPr anchor="ctr">
            <a:normAutofit/>
          </a:bodyPr>
          <a:lstStyle/>
          <a:p>
            <a:pPr>
              <a:lnSpc>
                <a:spcPct val="90000"/>
              </a:lnSpc>
            </a:pPr>
            <a:endParaRPr lang="en-US">
              <a:solidFill>
                <a:srgbClr val="FFFFFF"/>
              </a:solidFill>
            </a:endParaRPr>
          </a:p>
          <a:p>
            <a:pPr>
              <a:lnSpc>
                <a:spcPct val="90000"/>
              </a:lnSpc>
            </a:pPr>
            <a:r>
              <a:rPr lang="en-US">
                <a:solidFill>
                  <a:srgbClr val="FFFFFF"/>
                </a:solidFill>
              </a:rPr>
              <a:t>Permission to access?</a:t>
            </a:r>
          </a:p>
          <a:p>
            <a:pPr>
              <a:lnSpc>
                <a:spcPct val="90000"/>
              </a:lnSpc>
            </a:pPr>
            <a:endParaRPr lang="en-US">
              <a:solidFill>
                <a:srgbClr val="FFFFFF"/>
              </a:solidFill>
            </a:endParaRPr>
          </a:p>
          <a:p>
            <a:pPr>
              <a:lnSpc>
                <a:spcPct val="90000"/>
              </a:lnSpc>
            </a:pPr>
            <a:r>
              <a:rPr lang="en-US">
                <a:solidFill>
                  <a:srgbClr val="FFFFFF"/>
                </a:solidFill>
              </a:rPr>
              <a:t>How would you access health information?</a:t>
            </a:r>
          </a:p>
          <a:p>
            <a:pPr>
              <a:lnSpc>
                <a:spcPct val="90000"/>
              </a:lnSpc>
            </a:pPr>
            <a:endParaRPr lang="en-US">
              <a:solidFill>
                <a:srgbClr val="FFFFFF"/>
              </a:solidFill>
            </a:endParaRPr>
          </a:p>
          <a:p>
            <a:pPr>
              <a:lnSpc>
                <a:spcPct val="90000"/>
              </a:lnSpc>
            </a:pPr>
            <a:r>
              <a:rPr lang="en-US">
                <a:solidFill>
                  <a:srgbClr val="FFFFFF"/>
                </a:solidFill>
              </a:rPr>
              <a:t>What if a person wanted to research whether they should immunise their children?</a:t>
            </a:r>
          </a:p>
          <a:p>
            <a:pPr>
              <a:lnSpc>
                <a:spcPct val="90000"/>
              </a:lnSpc>
            </a:pPr>
            <a:endParaRPr lang="en-US">
              <a:solidFill>
                <a:srgbClr val="FFFFFF"/>
              </a:solidFill>
            </a:endParaRPr>
          </a:p>
          <a:p>
            <a:pPr>
              <a:lnSpc>
                <a:spcPct val="90000"/>
              </a:lnSpc>
            </a:pPr>
            <a:r>
              <a:rPr lang="en-US">
                <a:solidFill>
                  <a:srgbClr val="FFFFFF"/>
                </a:solidFill>
              </a:rPr>
              <a:t>“should I immunise my child” v “what are the benefits and risks associated with immunisation”.</a:t>
            </a:r>
          </a:p>
          <a:p>
            <a:pPr>
              <a:lnSpc>
                <a:spcPct val="90000"/>
              </a:lnSpc>
            </a:pPr>
            <a:endParaRPr lang="en-US">
              <a:solidFill>
                <a:srgbClr val="FFFFFF"/>
              </a:solidFill>
            </a:endParaRPr>
          </a:p>
          <a:p>
            <a:pPr>
              <a:lnSpc>
                <a:spcPct val="90000"/>
              </a:lnSpc>
            </a:pPr>
            <a:r>
              <a:rPr lang="en-US">
                <a:solidFill>
                  <a:srgbClr val="FFFFFF"/>
                </a:solidFill>
              </a:rPr>
              <a:t>Difference in sources?</a:t>
            </a:r>
          </a:p>
          <a:p>
            <a:pPr lvl="1">
              <a:lnSpc>
                <a:spcPct val="90000"/>
              </a:lnSpc>
            </a:pPr>
            <a:endParaRPr lang="en-US">
              <a:solidFill>
                <a:srgbClr val="FFFFFF"/>
              </a:solidFill>
            </a:endParaRPr>
          </a:p>
          <a:p>
            <a:pPr marL="0" indent="0">
              <a:lnSpc>
                <a:spcPct val="90000"/>
              </a:lnSpc>
              <a:buNone/>
            </a:pPr>
            <a:endParaRPr lang="en-US">
              <a:solidFill>
                <a:srgbClr val="FFFFFF"/>
              </a:solidFill>
            </a:endParaRPr>
          </a:p>
          <a:p>
            <a:pPr marL="0" indent="0">
              <a:lnSpc>
                <a:spcPct val="90000"/>
              </a:lnSpc>
              <a:buNone/>
            </a:pPr>
            <a:endParaRPr lang="en-AU">
              <a:solidFill>
                <a:srgbClr val="FFFFFF"/>
              </a:solidFill>
            </a:endParaRPr>
          </a:p>
        </p:txBody>
      </p:sp>
    </p:spTree>
    <p:extLst>
      <p:ext uri="{BB962C8B-B14F-4D97-AF65-F5344CB8AC3E}">
        <p14:creationId xmlns:p14="http://schemas.microsoft.com/office/powerpoint/2010/main" val="21709016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endParaRPr lang="en-AU" dirty="0"/>
          </a:p>
        </p:txBody>
      </p:sp>
      <p:sp>
        <p:nvSpPr>
          <p:cNvPr id="3" name="Content Placeholder 2"/>
          <p:cNvSpPr>
            <a:spLocks noGrp="1"/>
          </p:cNvSpPr>
          <p:nvPr>
            <p:ph idx="1"/>
          </p:nvPr>
        </p:nvSpPr>
        <p:spPr/>
        <p:txBody>
          <a:bodyPr>
            <a:normAutofit/>
          </a:bodyPr>
          <a:lstStyle/>
          <a:p>
            <a:r>
              <a:rPr lang="en-US" dirty="0"/>
              <a:t>A person needs to be able to read health information that they have access to.</a:t>
            </a:r>
          </a:p>
          <a:p>
            <a:endParaRPr lang="en-US" sz="1600" dirty="0"/>
          </a:p>
          <a:p>
            <a:r>
              <a:rPr lang="en-US" dirty="0"/>
              <a:t>Why is this an issue?</a:t>
            </a:r>
          </a:p>
          <a:p>
            <a:endParaRPr lang="en-US" dirty="0"/>
          </a:p>
          <a:p>
            <a:r>
              <a:rPr lang="en-US" dirty="0"/>
              <a:t>ESL</a:t>
            </a:r>
          </a:p>
          <a:p>
            <a:endParaRPr lang="en-US" dirty="0"/>
          </a:p>
          <a:p>
            <a:r>
              <a:rPr lang="en-US" dirty="0"/>
              <a:t>Medical jargon</a:t>
            </a:r>
          </a:p>
          <a:p>
            <a:endParaRPr lang="en-US" dirty="0"/>
          </a:p>
          <a:p>
            <a:r>
              <a:rPr lang="en-US" dirty="0"/>
              <a:t>Target audience</a:t>
            </a:r>
            <a:endParaRPr lang="en-AU" dirty="0"/>
          </a:p>
        </p:txBody>
      </p:sp>
      <p:pic>
        <p:nvPicPr>
          <p:cNvPr id="5" name="Picture 4" descr="A picture containing indoor, sitting, laying, woman&#10;&#10;Description automatically generated">
            <a:extLst>
              <a:ext uri="{FF2B5EF4-FFF2-40B4-BE49-F238E27FC236}">
                <a16:creationId xmlns:a16="http://schemas.microsoft.com/office/drawing/2014/main" id="{7D58663B-42DA-4BCD-A9C7-EBB2A76DC7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666295"/>
            <a:ext cx="3048000" cy="1977390"/>
          </a:xfrm>
          <a:prstGeom prst="rect">
            <a:avLst/>
          </a:prstGeom>
        </p:spPr>
      </p:pic>
      <p:sp>
        <p:nvSpPr>
          <p:cNvPr id="6" name="TextBox 5">
            <a:extLst>
              <a:ext uri="{FF2B5EF4-FFF2-40B4-BE49-F238E27FC236}">
                <a16:creationId xmlns:a16="http://schemas.microsoft.com/office/drawing/2014/main" id="{4E71B814-B006-4419-9D93-F985719F0D25}"/>
              </a:ext>
            </a:extLst>
          </p:cNvPr>
          <p:cNvSpPr txBox="1"/>
          <p:nvPr/>
        </p:nvSpPr>
        <p:spPr>
          <a:xfrm>
            <a:off x="5486401" y="6630526"/>
            <a:ext cx="3048000" cy="369332"/>
          </a:xfrm>
          <a:prstGeom prst="rect">
            <a:avLst/>
          </a:prstGeom>
          <a:noFill/>
        </p:spPr>
        <p:txBody>
          <a:bodyPr wrap="square" rtlCol="0">
            <a:spAutoFit/>
          </a:bodyPr>
          <a:lstStyle/>
          <a:p>
            <a:r>
              <a:rPr lang="en-AU" sz="900">
                <a:hlinkClick r:id="rId3" tooltip="https://blog.ahamyoga.com/2016/01/best-hamstring-pose/"/>
              </a:rPr>
              <a:t>This Photo</a:t>
            </a:r>
            <a:r>
              <a:rPr lang="en-AU" sz="900"/>
              <a:t> by Unknown Author is licensed under </a:t>
            </a:r>
            <a:r>
              <a:rPr lang="en-AU" sz="900">
                <a:hlinkClick r:id="rId4" tooltip="https://creativecommons.org/licenses/by-nc-nd/3.0/"/>
              </a:rPr>
              <a:t>CC BY-NC-ND</a:t>
            </a:r>
            <a:endParaRPr lang="en-AU" sz="900"/>
          </a:p>
        </p:txBody>
      </p:sp>
      <p:sp>
        <p:nvSpPr>
          <p:cNvPr id="7" name="TextBox 6">
            <a:extLst>
              <a:ext uri="{FF2B5EF4-FFF2-40B4-BE49-F238E27FC236}">
                <a16:creationId xmlns:a16="http://schemas.microsoft.com/office/drawing/2014/main" id="{F0460F02-8716-4BF3-BCDB-4D8C0CC56324}"/>
              </a:ext>
            </a:extLst>
          </p:cNvPr>
          <p:cNvSpPr txBox="1"/>
          <p:nvPr/>
        </p:nvSpPr>
        <p:spPr>
          <a:xfrm>
            <a:off x="6551712" y="3169126"/>
            <a:ext cx="2592288" cy="1477328"/>
          </a:xfrm>
          <a:prstGeom prst="rect">
            <a:avLst/>
          </a:prstGeom>
          <a:noFill/>
        </p:spPr>
        <p:txBody>
          <a:bodyPr wrap="square" rtlCol="0">
            <a:spAutoFit/>
          </a:bodyPr>
          <a:lstStyle/>
          <a:p>
            <a:r>
              <a:rPr lang="en-US" dirty="0"/>
              <a:t>Physio “Just do some proprioceptive neuromuscular facilitation three times a week for 2 weeks”</a:t>
            </a:r>
            <a:endParaRPr lang="en-AU" dirty="0"/>
          </a:p>
        </p:txBody>
      </p:sp>
    </p:spTree>
    <p:extLst>
      <p:ext uri="{BB962C8B-B14F-4D97-AF65-F5344CB8AC3E}">
        <p14:creationId xmlns:p14="http://schemas.microsoft.com/office/powerpoint/2010/main" val="147139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ion looking at the camera&#10;&#10;Description automatically generated">
            <a:extLst>
              <a:ext uri="{FF2B5EF4-FFF2-40B4-BE49-F238E27FC236}">
                <a16:creationId xmlns:a16="http://schemas.microsoft.com/office/drawing/2014/main" id="{78C57959-ECEF-493C-A050-3593FA93F04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237" r="15785"/>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57F274C-FD43-430C-93A9-18E350DCD072}"/>
              </a:ext>
            </a:extLst>
          </p:cNvPr>
          <p:cNvSpPr>
            <a:spLocks noGrp="1"/>
          </p:cNvSpPr>
          <p:nvPr>
            <p:ph type="title"/>
          </p:nvPr>
        </p:nvSpPr>
        <p:spPr>
          <a:xfrm>
            <a:off x="507999" y="609600"/>
            <a:ext cx="2888343" cy="1320800"/>
          </a:xfrm>
        </p:spPr>
        <p:txBody>
          <a:bodyPr>
            <a:normAutofit/>
          </a:bodyPr>
          <a:lstStyle/>
          <a:p>
            <a:r>
              <a:rPr lang="en-US" dirty="0"/>
              <a:t>Attitude</a:t>
            </a:r>
            <a:endParaRPr lang="en-AU" dirty="0"/>
          </a:p>
        </p:txBody>
      </p:sp>
      <p:sp>
        <p:nvSpPr>
          <p:cNvPr id="3" name="Content Placeholder 2">
            <a:extLst>
              <a:ext uri="{FF2B5EF4-FFF2-40B4-BE49-F238E27FC236}">
                <a16:creationId xmlns:a16="http://schemas.microsoft.com/office/drawing/2014/main" id="{0E98840E-C0EF-4B51-87E4-CB3F5F1C8404}"/>
              </a:ext>
            </a:extLst>
          </p:cNvPr>
          <p:cNvSpPr>
            <a:spLocks noGrp="1"/>
          </p:cNvSpPr>
          <p:nvPr>
            <p:ph idx="1"/>
          </p:nvPr>
        </p:nvSpPr>
        <p:spPr>
          <a:xfrm>
            <a:off x="508000" y="2160589"/>
            <a:ext cx="2888342" cy="3880773"/>
          </a:xfrm>
        </p:spPr>
        <p:txBody>
          <a:bodyPr>
            <a:normAutofit/>
          </a:bodyPr>
          <a:lstStyle/>
          <a:p>
            <a:r>
              <a:rPr lang="en-AU" dirty="0"/>
              <a:t>A different perspective </a:t>
            </a:r>
          </a:p>
          <a:p>
            <a:endParaRPr lang="en-AU" dirty="0">
              <a:hlinkClick r:id="rId4"/>
            </a:endParaRPr>
          </a:p>
          <a:p>
            <a:endParaRPr lang="en-AU" dirty="0">
              <a:hlinkClick r:id="rId4"/>
            </a:endParaRPr>
          </a:p>
          <a:p>
            <a:r>
              <a:rPr lang="en-AU" dirty="0">
                <a:hlinkClick r:id="rId4"/>
              </a:rPr>
              <a:t>https://www.youtube.com/watch?v=kVOr62MSZjU</a:t>
            </a:r>
            <a:endParaRPr lang="en-AU" dirty="0"/>
          </a:p>
          <a:p>
            <a:endParaRPr lang="en-AU" dirty="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57DAFD7D-6AED-43D1-88D6-FC37C1162999}"/>
              </a:ext>
            </a:extLst>
          </p:cNvPr>
          <p:cNvSpPr txBox="1"/>
          <p:nvPr/>
        </p:nvSpPr>
        <p:spPr>
          <a:xfrm>
            <a:off x="6747190" y="6657945"/>
            <a:ext cx="239681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ipkitten.blogspot.com/2010/05/friday-fantasies.html">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11671135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Comprehending</a:t>
            </a:r>
            <a:endParaRPr lang="en-AU" dirty="0"/>
          </a:p>
        </p:txBody>
      </p:sp>
      <p:sp>
        <p:nvSpPr>
          <p:cNvPr id="3" name="Content Placeholder 2"/>
          <p:cNvSpPr>
            <a:spLocks noGrp="1"/>
          </p:cNvSpPr>
          <p:nvPr>
            <p:ph idx="1"/>
          </p:nvPr>
        </p:nvSpPr>
        <p:spPr>
          <a:xfrm>
            <a:off x="4752215" y="1196753"/>
            <a:ext cx="3636209" cy="4844610"/>
          </a:xfrm>
        </p:spPr>
        <p:txBody>
          <a:bodyPr>
            <a:normAutofit/>
          </a:bodyPr>
          <a:lstStyle/>
          <a:p>
            <a:pPr>
              <a:lnSpc>
                <a:spcPct val="90000"/>
              </a:lnSpc>
            </a:pPr>
            <a:r>
              <a:rPr lang="en-US" sz="1600" dirty="0"/>
              <a:t>What does comprehend mean?</a:t>
            </a:r>
          </a:p>
          <a:p>
            <a:pPr>
              <a:lnSpc>
                <a:spcPct val="90000"/>
              </a:lnSpc>
            </a:pPr>
            <a:endParaRPr lang="en-US" sz="1600" dirty="0"/>
          </a:p>
          <a:p>
            <a:pPr>
              <a:lnSpc>
                <a:spcPct val="90000"/>
              </a:lnSpc>
            </a:pPr>
            <a:r>
              <a:rPr lang="en-US" sz="1600" dirty="0"/>
              <a:t>People must be able to put their health advice into practice.</a:t>
            </a:r>
          </a:p>
          <a:p>
            <a:pPr>
              <a:lnSpc>
                <a:spcPct val="90000"/>
              </a:lnSpc>
            </a:pPr>
            <a:endParaRPr lang="en-US" sz="1600" dirty="0"/>
          </a:p>
          <a:p>
            <a:pPr>
              <a:lnSpc>
                <a:spcPct val="90000"/>
              </a:lnSpc>
            </a:pPr>
            <a:r>
              <a:rPr lang="en-US" sz="1600" dirty="0"/>
              <a:t>Who has left the doctor before feeling confused?</a:t>
            </a:r>
          </a:p>
          <a:p>
            <a:pPr>
              <a:lnSpc>
                <a:spcPct val="90000"/>
              </a:lnSpc>
            </a:pPr>
            <a:endParaRPr lang="en-US" sz="1600" dirty="0"/>
          </a:p>
          <a:p>
            <a:pPr>
              <a:lnSpc>
                <a:spcPct val="90000"/>
              </a:lnSpc>
            </a:pPr>
            <a:r>
              <a:rPr lang="en-US" sz="1600" dirty="0"/>
              <a:t>Many patients do not understand what their doctor is advising them to do for a variety of reasons. This can lead to people with inadequate health literacy not being able to comprehend the information that they have been given.</a:t>
            </a:r>
            <a:endParaRPr lang="en-AU" sz="1600" dirty="0"/>
          </a:p>
        </p:txBody>
      </p:sp>
      <p:pic>
        <p:nvPicPr>
          <p:cNvPr id="4" name="Picture 3">
            <a:extLst>
              <a:ext uri="{FF2B5EF4-FFF2-40B4-BE49-F238E27FC236}">
                <a16:creationId xmlns:a16="http://schemas.microsoft.com/office/drawing/2014/main" id="{6F56CE88-503A-48E1-90F1-2966E8CD22DF}"/>
              </a:ext>
            </a:extLst>
          </p:cNvPr>
          <p:cNvPicPr>
            <a:picLocks noChangeAspect="1"/>
          </p:cNvPicPr>
          <p:nvPr/>
        </p:nvPicPr>
        <p:blipFill rotWithShape="1">
          <a:blip r:embed="rId2"/>
          <a:srcRect l="17953" r="17090" b="2"/>
          <a:stretch/>
        </p:blipFill>
        <p:spPr>
          <a:xfrm>
            <a:off x="508000" y="2159331"/>
            <a:ext cx="4067572" cy="3882362"/>
          </a:xfrm>
          <a:prstGeom prst="rect">
            <a:avLst/>
          </a:prstGeom>
        </p:spPr>
      </p:pic>
    </p:spTree>
    <p:extLst>
      <p:ext uri="{BB962C8B-B14F-4D97-AF65-F5344CB8AC3E}">
        <p14:creationId xmlns:p14="http://schemas.microsoft.com/office/powerpoint/2010/main" val="28458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Care</a:t>
            </a:r>
            <a:endParaRPr lang="en-AU" dirty="0"/>
          </a:p>
        </p:txBody>
      </p:sp>
      <p:sp>
        <p:nvSpPr>
          <p:cNvPr id="3" name="Content Placeholder 2"/>
          <p:cNvSpPr>
            <a:spLocks noGrp="1"/>
          </p:cNvSpPr>
          <p:nvPr>
            <p:ph idx="1"/>
          </p:nvPr>
        </p:nvSpPr>
        <p:spPr/>
        <p:txBody>
          <a:bodyPr/>
          <a:lstStyle/>
          <a:p>
            <a:r>
              <a:rPr lang="en-US" dirty="0"/>
              <a:t>Definition: The practice of taking action to preserve or improve one's own health.</a:t>
            </a:r>
          </a:p>
          <a:p>
            <a:pPr lvl="1"/>
            <a:r>
              <a:rPr lang="en-US" dirty="0"/>
              <a:t>Physical</a:t>
            </a:r>
          </a:p>
          <a:p>
            <a:pPr lvl="1"/>
            <a:r>
              <a:rPr lang="en-US" dirty="0"/>
              <a:t>Mental </a:t>
            </a:r>
          </a:p>
          <a:p>
            <a:pPr lvl="1"/>
            <a:r>
              <a:rPr lang="en-US" dirty="0"/>
              <a:t>Emotional </a:t>
            </a:r>
          </a:p>
          <a:p>
            <a:pPr lvl="1"/>
            <a:r>
              <a:rPr lang="en-US" dirty="0"/>
              <a:t>Social</a:t>
            </a:r>
          </a:p>
          <a:p>
            <a:pPr lvl="1"/>
            <a:r>
              <a:rPr lang="en-US" dirty="0"/>
              <a:t>Psychological </a:t>
            </a:r>
          </a:p>
          <a:p>
            <a:endParaRPr lang="en-US" dirty="0"/>
          </a:p>
          <a:p>
            <a:r>
              <a:rPr lang="en-US" dirty="0"/>
              <a:t>Self care will improve and restore overall health.</a:t>
            </a:r>
          </a:p>
          <a:p>
            <a:r>
              <a:rPr lang="en-US" dirty="0" err="1"/>
              <a:t>Pg</a:t>
            </a:r>
            <a:r>
              <a:rPr lang="en-US" dirty="0"/>
              <a:t> 56 has a more comprehensive definition </a:t>
            </a:r>
          </a:p>
        </p:txBody>
      </p:sp>
    </p:spTree>
    <p:extLst>
      <p:ext uri="{BB962C8B-B14F-4D97-AF65-F5344CB8AC3E}">
        <p14:creationId xmlns:p14="http://schemas.microsoft.com/office/powerpoint/2010/main" val="41037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462D7ACF-C527-4492-8B2E-74C0E43203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489" r="17533"/>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r>
              <a:rPr lang="en-US" dirty="0"/>
              <a:t>Self Care</a:t>
            </a:r>
            <a:endParaRPr lang="en-AU" dirty="0"/>
          </a:p>
        </p:txBody>
      </p:sp>
      <p:sp>
        <p:nvSpPr>
          <p:cNvPr id="3" name="Content Placeholder 2"/>
          <p:cNvSpPr>
            <a:spLocks noGrp="1"/>
          </p:cNvSpPr>
          <p:nvPr>
            <p:ph idx="1"/>
          </p:nvPr>
        </p:nvSpPr>
        <p:spPr>
          <a:xfrm>
            <a:off x="508000" y="2160589"/>
            <a:ext cx="2888342" cy="3880773"/>
          </a:xfrm>
        </p:spPr>
        <p:txBody>
          <a:bodyPr>
            <a:normAutofit/>
          </a:bodyPr>
          <a:lstStyle/>
          <a:p>
            <a:pPr>
              <a:lnSpc>
                <a:spcPct val="90000"/>
              </a:lnSpc>
            </a:pPr>
            <a:r>
              <a:rPr lang="en-US" dirty="0"/>
              <a:t>Self care also includes activities that prevent or treat disease.</a:t>
            </a:r>
            <a:endParaRPr lang="en-US"/>
          </a:p>
          <a:p>
            <a:pPr>
              <a:lnSpc>
                <a:spcPct val="90000"/>
              </a:lnSpc>
            </a:pPr>
            <a:r>
              <a:rPr lang="en-US" dirty="0"/>
              <a:t>E.g.</a:t>
            </a:r>
            <a:endParaRPr lang="en-US"/>
          </a:p>
          <a:p>
            <a:pPr lvl="1">
              <a:lnSpc>
                <a:spcPct val="90000"/>
              </a:lnSpc>
            </a:pPr>
            <a:r>
              <a:rPr lang="en-US" dirty="0"/>
              <a:t>Eating well</a:t>
            </a:r>
            <a:endParaRPr lang="en-US"/>
          </a:p>
          <a:p>
            <a:pPr lvl="1">
              <a:lnSpc>
                <a:spcPct val="90000"/>
              </a:lnSpc>
            </a:pPr>
            <a:r>
              <a:rPr lang="en-US" dirty="0"/>
              <a:t>Exercising</a:t>
            </a:r>
            <a:endParaRPr lang="en-US"/>
          </a:p>
          <a:p>
            <a:pPr lvl="1">
              <a:lnSpc>
                <a:spcPct val="90000"/>
              </a:lnSpc>
            </a:pPr>
            <a:r>
              <a:rPr lang="en-US" dirty="0"/>
              <a:t>Self-Screening (breast checks/skin checks)</a:t>
            </a:r>
            <a:endParaRPr lang="en-US"/>
          </a:p>
          <a:p>
            <a:pPr lvl="1">
              <a:lnSpc>
                <a:spcPct val="90000"/>
              </a:lnSpc>
            </a:pPr>
            <a:r>
              <a:rPr lang="en-US" dirty="0"/>
              <a:t>Taking vitamins</a:t>
            </a:r>
            <a:endParaRPr lang="en-US"/>
          </a:p>
          <a:p>
            <a:pPr lvl="1">
              <a:lnSpc>
                <a:spcPct val="90000"/>
              </a:lnSpc>
            </a:pPr>
            <a:r>
              <a:rPr lang="en-US" dirty="0"/>
              <a:t>Relaxation techniques</a:t>
            </a:r>
            <a:endParaRPr lang="en-US"/>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B52A3918-8D18-4EAD-8D01-3FE83C23A976}"/>
              </a:ext>
            </a:extLst>
          </p:cNvPr>
          <p:cNvSpPr txBox="1"/>
          <p:nvPr/>
        </p:nvSpPr>
        <p:spPr>
          <a:xfrm>
            <a:off x="6457047" y="6657945"/>
            <a:ext cx="26869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theboredomproject.com/blog/2013/04/27/guest-contributor-michael-boulton-on-veganism/">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27050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animal, star&#10;&#10;Description automatically generated">
            <a:extLst>
              <a:ext uri="{FF2B5EF4-FFF2-40B4-BE49-F238E27FC236}">
                <a16:creationId xmlns:a16="http://schemas.microsoft.com/office/drawing/2014/main" id="{A330F1DC-A902-4186-8C9D-4CF4A1FA44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479" r="29948"/>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r>
              <a:rPr lang="en-US" dirty="0"/>
              <a:t>Disease Management</a:t>
            </a:r>
            <a:endParaRPr lang="en-AU" dirty="0"/>
          </a:p>
        </p:txBody>
      </p:sp>
      <p:sp>
        <p:nvSpPr>
          <p:cNvPr id="3" name="Content Placeholder 2"/>
          <p:cNvSpPr>
            <a:spLocks noGrp="1"/>
          </p:cNvSpPr>
          <p:nvPr>
            <p:ph idx="1"/>
          </p:nvPr>
        </p:nvSpPr>
        <p:spPr>
          <a:xfrm>
            <a:off x="0" y="1930401"/>
            <a:ext cx="3851919" cy="4927600"/>
          </a:xfrm>
        </p:spPr>
        <p:txBody>
          <a:bodyPr>
            <a:normAutofit/>
          </a:bodyPr>
          <a:lstStyle/>
          <a:p>
            <a:pPr>
              <a:lnSpc>
                <a:spcPct val="90000"/>
              </a:lnSpc>
            </a:pPr>
            <a:r>
              <a:rPr lang="en-US" sz="1400" dirty="0"/>
              <a:t>Disease management refers to an individual learning to manage a chronic disease.</a:t>
            </a:r>
          </a:p>
          <a:p>
            <a:pPr>
              <a:lnSpc>
                <a:spcPct val="90000"/>
              </a:lnSpc>
            </a:pPr>
            <a:endParaRPr lang="en-US" sz="1400" dirty="0"/>
          </a:p>
          <a:p>
            <a:pPr>
              <a:lnSpc>
                <a:spcPct val="90000"/>
              </a:lnSpc>
            </a:pPr>
            <a:r>
              <a:rPr lang="en-US" sz="1400" dirty="0"/>
              <a:t>What is a chronic disease?</a:t>
            </a:r>
          </a:p>
          <a:p>
            <a:pPr>
              <a:lnSpc>
                <a:spcPct val="90000"/>
              </a:lnSpc>
            </a:pPr>
            <a:endParaRPr lang="en-US" sz="1400" dirty="0"/>
          </a:p>
          <a:p>
            <a:pPr>
              <a:lnSpc>
                <a:spcPct val="90000"/>
              </a:lnSpc>
            </a:pPr>
            <a:r>
              <a:rPr lang="en-US" sz="1400" dirty="0"/>
              <a:t>“Illness that is prolonged in duration, does not usually go away by itself, and is rarely cured completely”.</a:t>
            </a:r>
          </a:p>
          <a:p>
            <a:pPr lvl="1">
              <a:lnSpc>
                <a:spcPct val="90000"/>
              </a:lnSpc>
            </a:pPr>
            <a:r>
              <a:rPr lang="en-US" sz="1400" dirty="0"/>
              <a:t>E.g. Cancers, cardiovascular disease, respiratory disease and diabetes.</a:t>
            </a:r>
          </a:p>
          <a:p>
            <a:pPr lvl="1">
              <a:lnSpc>
                <a:spcPct val="90000"/>
              </a:lnSpc>
            </a:pPr>
            <a:endParaRPr lang="en-US" sz="1400" dirty="0"/>
          </a:p>
          <a:p>
            <a:pPr>
              <a:lnSpc>
                <a:spcPct val="90000"/>
              </a:lnSpc>
            </a:pPr>
            <a:r>
              <a:rPr lang="en-US" sz="1400" dirty="0"/>
              <a:t>The patient will learn to take responsibility of understanding how to care for themselves and their ailment. This will allow them to avoid potential problems, or worsening of the current problem.</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654980EE-5046-4598-9106-ACDC24BFD682}"/>
              </a:ext>
            </a:extLst>
          </p:cNvPr>
          <p:cNvSpPr txBox="1"/>
          <p:nvPr/>
        </p:nvSpPr>
        <p:spPr>
          <a:xfrm>
            <a:off x="6747190" y="6657945"/>
            <a:ext cx="239681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circleofdocs.com/food-consumption-and-the-actual-statistics-of-cardiovascular-diseases-an-epidemiological-comparison-of-42-european-countries/">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17048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Disease Management</a:t>
            </a:r>
            <a:endParaRPr lang="en-AU" dirty="0"/>
          </a:p>
        </p:txBody>
      </p:sp>
      <p:pic>
        <p:nvPicPr>
          <p:cNvPr id="5" name="Picture 4" descr="A person wearing a blue hat&#10;&#10;Description automatically generated">
            <a:extLst>
              <a:ext uri="{FF2B5EF4-FFF2-40B4-BE49-F238E27FC236}">
                <a16:creationId xmlns:a16="http://schemas.microsoft.com/office/drawing/2014/main" id="{44A361B9-E8B2-4F65-96B0-1C5C584EAC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3105" y="2159331"/>
            <a:ext cx="2186980" cy="1816875"/>
          </a:xfrm>
          <a:prstGeom prst="rect">
            <a:avLst/>
          </a:prstGeom>
        </p:spPr>
      </p:pic>
      <p:sp>
        <p:nvSpPr>
          <p:cNvPr id="3" name="Content Placeholder 2"/>
          <p:cNvSpPr>
            <a:spLocks noGrp="1"/>
          </p:cNvSpPr>
          <p:nvPr>
            <p:ph idx="1"/>
          </p:nvPr>
        </p:nvSpPr>
        <p:spPr>
          <a:xfrm>
            <a:off x="3047370" y="1556793"/>
            <a:ext cx="4692982" cy="5101152"/>
          </a:xfrm>
        </p:spPr>
        <p:txBody>
          <a:bodyPr>
            <a:normAutofit/>
          </a:bodyPr>
          <a:lstStyle/>
          <a:p>
            <a:pPr>
              <a:lnSpc>
                <a:spcPct val="90000"/>
              </a:lnSpc>
            </a:pPr>
            <a:r>
              <a:rPr lang="en-US" sz="2000" b="1" dirty="0"/>
              <a:t>Disease management</a:t>
            </a:r>
            <a:r>
              <a:rPr lang="en-US" sz="2000" dirty="0"/>
              <a:t>: Use a group of interventions to prevent or manage the chronic conditions.</a:t>
            </a:r>
          </a:p>
          <a:p>
            <a:pPr>
              <a:lnSpc>
                <a:spcPct val="90000"/>
              </a:lnSpc>
            </a:pPr>
            <a:endParaRPr lang="en-US" sz="2000" dirty="0"/>
          </a:p>
          <a:p>
            <a:pPr>
              <a:lnSpc>
                <a:spcPct val="90000"/>
              </a:lnSpc>
            </a:pPr>
            <a:r>
              <a:rPr lang="en-US" sz="2000" b="1" dirty="0"/>
              <a:t>Goal</a:t>
            </a:r>
            <a:r>
              <a:rPr lang="en-US" sz="2000" dirty="0"/>
              <a:t>: Promote self management of all patients, and to help the individual work with health professionals to manage their condition.</a:t>
            </a:r>
          </a:p>
          <a:p>
            <a:pPr>
              <a:lnSpc>
                <a:spcPct val="90000"/>
              </a:lnSpc>
            </a:pPr>
            <a:endParaRPr lang="en-US" sz="2000" dirty="0"/>
          </a:p>
          <a:p>
            <a:pPr>
              <a:lnSpc>
                <a:spcPct val="90000"/>
              </a:lnSpc>
            </a:pPr>
            <a:r>
              <a:rPr lang="en-US" sz="2000" b="1" dirty="0"/>
              <a:t>Outcome</a:t>
            </a:r>
            <a:r>
              <a:rPr lang="en-US" sz="2000" dirty="0"/>
              <a:t>: Less reliant on health professionals, spend less time in hospital, patients are encouraged to learn disease management principles.</a:t>
            </a:r>
            <a:endParaRPr lang="en-AU" sz="2000" dirty="0"/>
          </a:p>
        </p:txBody>
      </p:sp>
      <p:sp>
        <p:nvSpPr>
          <p:cNvPr id="6" name="TextBox 5">
            <a:extLst>
              <a:ext uri="{FF2B5EF4-FFF2-40B4-BE49-F238E27FC236}">
                <a16:creationId xmlns:a16="http://schemas.microsoft.com/office/drawing/2014/main" id="{D223871B-BDF7-4434-AC56-691B2A3ACA59}"/>
              </a:ext>
            </a:extLst>
          </p:cNvPr>
          <p:cNvSpPr txBox="1"/>
          <p:nvPr/>
        </p:nvSpPr>
        <p:spPr>
          <a:xfrm>
            <a:off x="6457046" y="6657945"/>
            <a:ext cx="2686954"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www.takinglongwayhome.com/2015/12/its-addiction.html">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10712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Disease Management Principles</a:t>
            </a:r>
            <a:endParaRPr lang="en-AU" dirty="0"/>
          </a:p>
        </p:txBody>
      </p:sp>
      <p:pic>
        <p:nvPicPr>
          <p:cNvPr id="7" name="Graphic 6" descr="Medicine">
            <a:extLst>
              <a:ext uri="{FF2B5EF4-FFF2-40B4-BE49-F238E27FC236}">
                <a16:creationId xmlns:a16="http://schemas.microsoft.com/office/drawing/2014/main" id="{2A574BBE-07BB-486B-8F46-24ED8D2675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105" y="2159331"/>
            <a:ext cx="2186980" cy="2186980"/>
          </a:xfrm>
          <a:prstGeom prst="rect">
            <a:avLst/>
          </a:prstGeom>
        </p:spPr>
      </p:pic>
      <p:sp>
        <p:nvSpPr>
          <p:cNvPr id="3" name="Content Placeholder 2"/>
          <p:cNvSpPr>
            <a:spLocks noGrp="1"/>
          </p:cNvSpPr>
          <p:nvPr>
            <p:ph idx="1"/>
          </p:nvPr>
        </p:nvSpPr>
        <p:spPr>
          <a:xfrm>
            <a:off x="3047370" y="1412776"/>
            <a:ext cx="5125030" cy="5112567"/>
          </a:xfrm>
        </p:spPr>
        <p:txBody>
          <a:bodyPr>
            <a:normAutofit/>
          </a:bodyPr>
          <a:lstStyle/>
          <a:p>
            <a:pPr marL="0" indent="0">
              <a:lnSpc>
                <a:spcPct val="90000"/>
              </a:lnSpc>
              <a:buNone/>
            </a:pPr>
            <a:r>
              <a:rPr lang="en-US" u="sng" dirty="0"/>
              <a:t>1. Care Planning</a:t>
            </a:r>
          </a:p>
          <a:p>
            <a:pPr lvl="1">
              <a:lnSpc>
                <a:spcPct val="90000"/>
              </a:lnSpc>
            </a:pPr>
            <a:r>
              <a:rPr lang="en-US" sz="1800" dirty="0"/>
              <a:t>Patients work with health professionals to develop a detailed disease management plan. Will consist of types of care needed, and guidelines for monitoring, check ups and medication.</a:t>
            </a:r>
          </a:p>
          <a:p>
            <a:pPr lvl="1">
              <a:lnSpc>
                <a:spcPct val="90000"/>
              </a:lnSpc>
            </a:pPr>
            <a:endParaRPr lang="en-US" sz="1800" dirty="0"/>
          </a:p>
          <a:p>
            <a:pPr marL="0" indent="0">
              <a:lnSpc>
                <a:spcPct val="90000"/>
              </a:lnSpc>
              <a:buNone/>
            </a:pPr>
            <a:r>
              <a:rPr lang="en-US" u="sng" dirty="0"/>
              <a:t>2. Self-Monitoring</a:t>
            </a:r>
          </a:p>
          <a:p>
            <a:pPr lvl="1">
              <a:lnSpc>
                <a:spcPct val="90000"/>
              </a:lnSpc>
            </a:pPr>
            <a:r>
              <a:rPr lang="en-US" sz="1800" dirty="0"/>
              <a:t>Patients are taught the symptoms of their condition, and how to monitor themselves for signs and symptoms.</a:t>
            </a:r>
          </a:p>
          <a:p>
            <a:pPr lvl="1">
              <a:lnSpc>
                <a:spcPct val="90000"/>
              </a:lnSpc>
            </a:pPr>
            <a:endParaRPr lang="en-US" sz="1800" dirty="0"/>
          </a:p>
          <a:p>
            <a:pPr marL="0" indent="0">
              <a:lnSpc>
                <a:spcPct val="90000"/>
              </a:lnSpc>
              <a:buNone/>
            </a:pPr>
            <a:r>
              <a:rPr lang="en-US" u="sng" dirty="0"/>
              <a:t>3. Self-Administered Treatment</a:t>
            </a:r>
          </a:p>
          <a:p>
            <a:pPr lvl="1">
              <a:lnSpc>
                <a:spcPct val="90000"/>
              </a:lnSpc>
            </a:pPr>
            <a:r>
              <a:rPr lang="en-US" sz="1800" dirty="0"/>
              <a:t>Once patients can self-monitor, they can be taught to administer their own medication/treatment.</a:t>
            </a:r>
            <a:endParaRPr lang="en-AU" sz="1800" dirty="0"/>
          </a:p>
        </p:txBody>
      </p:sp>
    </p:spTree>
    <p:extLst>
      <p:ext uri="{BB962C8B-B14F-4D97-AF65-F5344CB8AC3E}">
        <p14:creationId xmlns:p14="http://schemas.microsoft.com/office/powerpoint/2010/main" val="2276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Management Principles</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u="sng" dirty="0"/>
              <a:t>4. Allied Health Professionals</a:t>
            </a:r>
          </a:p>
          <a:p>
            <a:pPr lvl="1"/>
            <a:r>
              <a:rPr lang="en-US" dirty="0"/>
              <a:t>The patient will remain in contact with professionals such as nutritionists, </a:t>
            </a:r>
            <a:r>
              <a:rPr lang="en-US" dirty="0" err="1"/>
              <a:t>physio’s</a:t>
            </a:r>
            <a:r>
              <a:rPr lang="en-US" dirty="0"/>
              <a:t> and psychologists to support their management of the disease.</a:t>
            </a:r>
          </a:p>
          <a:p>
            <a:pPr marL="0" indent="0">
              <a:buNone/>
            </a:pPr>
            <a:r>
              <a:rPr lang="en-US" sz="2800" u="sng" dirty="0"/>
              <a:t>5. Emergency Contact</a:t>
            </a:r>
          </a:p>
          <a:p>
            <a:pPr lvl="1"/>
            <a:r>
              <a:rPr lang="en-US" dirty="0"/>
              <a:t>It is encouraged for patients to have contact details of their GP, specialist and pharmacist. This allows them to be independent whilst having the ability to get emergency help when needed.</a:t>
            </a:r>
          </a:p>
          <a:p>
            <a:pPr marL="0" indent="0">
              <a:buNone/>
            </a:pPr>
            <a:r>
              <a:rPr lang="en-US" sz="2800" u="sng" dirty="0"/>
              <a:t>6. Review</a:t>
            </a:r>
          </a:p>
          <a:p>
            <a:pPr lvl="1"/>
            <a:r>
              <a:rPr lang="en-US" dirty="0"/>
              <a:t>Regular appointments with a health care professional to monitor their progress, adjust treatment plans and refer for </a:t>
            </a:r>
            <a:r>
              <a:rPr lang="en-US" dirty="0" err="1"/>
              <a:t>specialised</a:t>
            </a:r>
            <a:r>
              <a:rPr lang="en-US" dirty="0"/>
              <a:t> monitoring (e.g. x-ray/blood tests/ultrasound).</a:t>
            </a:r>
            <a:endParaRPr lang="en-AU" dirty="0"/>
          </a:p>
        </p:txBody>
      </p:sp>
    </p:spTree>
    <p:extLst>
      <p:ext uri="{BB962C8B-B14F-4D97-AF65-F5344CB8AC3E}">
        <p14:creationId xmlns:p14="http://schemas.microsoft.com/office/powerpoint/2010/main" val="4834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7827F-DC14-4759-9EB3-DF8CD6A1F35A}"/>
              </a:ext>
            </a:extLst>
          </p:cNvPr>
          <p:cNvSpPr>
            <a:spLocks noGrp="1"/>
          </p:cNvSpPr>
          <p:nvPr>
            <p:ph type="title"/>
          </p:nvPr>
        </p:nvSpPr>
        <p:spPr>
          <a:xfrm>
            <a:off x="489360" y="1382486"/>
            <a:ext cx="2660686" cy="4093028"/>
          </a:xfrm>
        </p:spPr>
        <p:txBody>
          <a:bodyPr anchor="ctr">
            <a:normAutofit/>
          </a:bodyPr>
          <a:lstStyle/>
          <a:p>
            <a:r>
              <a:rPr lang="en-US" sz="3800"/>
              <a:t>Health Literacy report </a:t>
            </a:r>
            <a:endParaRPr lang="en-AU" sz="3800"/>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710A3B-F1C1-4DE0-AB68-337E0D67B08F}"/>
              </a:ext>
            </a:extLst>
          </p:cNvPr>
          <p:cNvGraphicFramePr>
            <a:graphicFrameLocks noGrp="1"/>
          </p:cNvGraphicFramePr>
          <p:nvPr>
            <p:ph idx="1"/>
            <p:extLst>
              <p:ext uri="{D42A27DB-BD31-4B8C-83A1-F6EECF244321}">
                <p14:modId xmlns:p14="http://schemas.microsoft.com/office/powerpoint/2010/main" val="3019614859"/>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4337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20A4-C63C-4C0D-A238-C71C3AE16DF0}"/>
              </a:ext>
            </a:extLst>
          </p:cNvPr>
          <p:cNvSpPr>
            <a:spLocks noGrp="1"/>
          </p:cNvSpPr>
          <p:nvPr>
            <p:ph type="title"/>
          </p:nvPr>
        </p:nvSpPr>
        <p:spPr/>
        <p:txBody>
          <a:bodyPr/>
          <a:lstStyle/>
          <a:p>
            <a:r>
              <a:rPr lang="en-US" dirty="0"/>
              <a:t>Quiz </a:t>
            </a:r>
            <a:endParaRPr lang="en-AU" dirty="0"/>
          </a:p>
        </p:txBody>
      </p:sp>
      <p:sp>
        <p:nvSpPr>
          <p:cNvPr id="3" name="Content Placeholder 2">
            <a:extLst>
              <a:ext uri="{FF2B5EF4-FFF2-40B4-BE49-F238E27FC236}">
                <a16:creationId xmlns:a16="http://schemas.microsoft.com/office/drawing/2014/main" id="{A3A79BCA-6CA1-4564-9B18-3A913F85B867}"/>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9709076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a:t>
            </a:r>
            <a:endParaRPr lang="en-AU" dirty="0"/>
          </a:p>
        </p:txBody>
      </p:sp>
      <p:sp>
        <p:nvSpPr>
          <p:cNvPr id="3" name="Content Placeholder 2"/>
          <p:cNvSpPr>
            <a:spLocks noGrp="1"/>
          </p:cNvSpPr>
          <p:nvPr>
            <p:ph idx="1"/>
          </p:nvPr>
        </p:nvSpPr>
        <p:spPr/>
        <p:txBody>
          <a:bodyPr/>
          <a:lstStyle/>
          <a:p>
            <a:pPr marL="0" indent="0">
              <a:buNone/>
            </a:pPr>
            <a:r>
              <a:rPr lang="en-US" dirty="0"/>
              <a:t>Lockhart, E. (2010). </a:t>
            </a:r>
            <a:r>
              <a:rPr lang="en-US" i="1" dirty="0"/>
              <a:t>Health Studies Stage 2A-b. </a:t>
            </a:r>
            <a:r>
              <a:rPr lang="en-US" dirty="0"/>
              <a:t>Madeley: Print Publishing.</a:t>
            </a:r>
          </a:p>
          <a:p>
            <a:pPr marL="0" indent="0">
              <a:buNone/>
            </a:pPr>
            <a:endParaRPr lang="en-US" dirty="0"/>
          </a:p>
          <a:p>
            <a:pPr marL="0" indent="0">
              <a:buNone/>
            </a:pPr>
            <a:r>
              <a:rPr lang="en-US" dirty="0"/>
              <a:t>World Health Organisation, 2009 </a:t>
            </a:r>
            <a:r>
              <a:rPr lang="en-US" u="sng" dirty="0">
                <a:hlinkClick r:id="rId2"/>
              </a:rPr>
              <a:t>Health Literacy And Health Promotion - World Health Organization</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00578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a:t>
            </a:r>
            <a:endParaRPr lang="en-AU" dirty="0"/>
          </a:p>
        </p:txBody>
      </p:sp>
      <p:sp>
        <p:nvSpPr>
          <p:cNvPr id="3" name="Content Placeholder 2"/>
          <p:cNvSpPr>
            <a:spLocks noGrp="1"/>
          </p:cNvSpPr>
          <p:nvPr>
            <p:ph idx="1"/>
          </p:nvPr>
        </p:nvSpPr>
        <p:spPr/>
        <p:txBody>
          <a:bodyPr>
            <a:normAutofit/>
          </a:bodyPr>
          <a:lstStyle/>
          <a:p>
            <a:pPr marL="0" indent="0">
              <a:buNone/>
            </a:pPr>
            <a:r>
              <a:rPr lang="en-US" u="sng" dirty="0"/>
              <a:t>Definition</a:t>
            </a:r>
          </a:p>
          <a:p>
            <a:r>
              <a:rPr lang="en-US" dirty="0">
                <a:solidFill>
                  <a:srgbClr val="000000"/>
                </a:solidFill>
                <a:latin typeface="ArialMT"/>
              </a:rPr>
              <a:t>positive or negative opinions or feelings individuals attach to objects, people or situations. Attitudes have 3 components: Cognitive – thoughts and beliefs people hold, affective – emotional feelings, </a:t>
            </a:r>
            <a:r>
              <a:rPr lang="en-US" dirty="0" err="1">
                <a:solidFill>
                  <a:srgbClr val="000000"/>
                </a:solidFill>
                <a:latin typeface="ArialMT"/>
              </a:rPr>
              <a:t>behavioural</a:t>
            </a:r>
            <a:r>
              <a:rPr lang="en-US" dirty="0">
                <a:solidFill>
                  <a:srgbClr val="000000"/>
                </a:solidFill>
                <a:latin typeface="ArialMT"/>
              </a:rPr>
              <a:t> – predispositions to act in certain ways</a:t>
            </a:r>
            <a:br>
              <a:rPr lang="en-US" dirty="0">
                <a:solidFill>
                  <a:srgbClr val="000000"/>
                </a:solidFill>
                <a:latin typeface="ArialMT"/>
              </a:rPr>
            </a:br>
            <a:r>
              <a:rPr lang="en-US" dirty="0">
                <a:solidFill>
                  <a:srgbClr val="000000"/>
                </a:solidFill>
                <a:latin typeface="ArialMT"/>
              </a:rPr>
              <a:t>.</a:t>
            </a:r>
            <a:endParaRPr lang="en-US" sz="3600" dirty="0"/>
          </a:p>
          <a:p>
            <a:pPr marL="0" indent="0">
              <a:buNone/>
            </a:pPr>
            <a:endParaRPr lang="en-US" dirty="0"/>
          </a:p>
          <a:p>
            <a:endParaRPr lang="en-US" dirty="0"/>
          </a:p>
        </p:txBody>
      </p:sp>
      <p:sp>
        <p:nvSpPr>
          <p:cNvPr id="5" name="Rectangle 1">
            <a:extLst>
              <a:ext uri="{FF2B5EF4-FFF2-40B4-BE49-F238E27FC236}">
                <a16:creationId xmlns:a16="http://schemas.microsoft.com/office/drawing/2014/main" id="{C3BDEE64-BFC3-4F06-816D-9559E1B550C3}"/>
              </a:ext>
            </a:extLst>
          </p:cNvPr>
          <p:cNvSpPr>
            <a:spLocks noChangeArrowheads="1"/>
          </p:cNvSpPr>
          <p:nvPr/>
        </p:nvSpPr>
        <p:spPr bwMode="auto">
          <a:xfrm>
            <a:off x="3409950" y="2008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05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3F67-9490-4A20-81D6-875E1179461B}"/>
              </a:ext>
            </a:extLst>
          </p:cNvPr>
          <p:cNvSpPr>
            <a:spLocks noGrp="1"/>
          </p:cNvSpPr>
          <p:nvPr>
            <p:ph type="title"/>
          </p:nvPr>
        </p:nvSpPr>
        <p:spPr>
          <a:xfrm>
            <a:off x="290087" y="476672"/>
            <a:ext cx="6986737" cy="1320800"/>
          </a:xfrm>
        </p:spPr>
        <p:txBody>
          <a:bodyPr/>
          <a:lstStyle/>
          <a:p>
            <a:r>
              <a:rPr lang="en-US" dirty="0">
                <a:solidFill>
                  <a:schemeClr val="tx1"/>
                </a:solidFill>
              </a:rPr>
              <a:t>How to BVA’s impact Behaviour?</a:t>
            </a:r>
            <a:endParaRPr lang="en-AU" dirty="0">
              <a:solidFill>
                <a:schemeClr val="tx1"/>
              </a:solidFill>
            </a:endParaRPr>
          </a:p>
        </p:txBody>
      </p:sp>
      <p:sp>
        <p:nvSpPr>
          <p:cNvPr id="3" name="Content Placeholder 2">
            <a:extLst>
              <a:ext uri="{FF2B5EF4-FFF2-40B4-BE49-F238E27FC236}">
                <a16:creationId xmlns:a16="http://schemas.microsoft.com/office/drawing/2014/main" id="{A234363E-E010-4C6B-B5CA-FCCB7F50EB59}"/>
              </a:ext>
            </a:extLst>
          </p:cNvPr>
          <p:cNvSpPr>
            <a:spLocks noGrp="1"/>
          </p:cNvSpPr>
          <p:nvPr>
            <p:ph idx="1"/>
          </p:nvPr>
        </p:nvSpPr>
        <p:spPr>
          <a:xfrm>
            <a:off x="291040" y="1412776"/>
            <a:ext cx="6347714" cy="3880773"/>
          </a:xfrm>
        </p:spPr>
        <p:txBody>
          <a:bodyPr/>
          <a:lstStyle/>
          <a:p>
            <a:r>
              <a:rPr lang="en-US" dirty="0"/>
              <a:t>Beliefs + Value + Attitude = Behaviour </a:t>
            </a:r>
            <a:endParaRPr lang="en-AU" dirty="0"/>
          </a:p>
        </p:txBody>
      </p:sp>
      <p:graphicFrame>
        <p:nvGraphicFramePr>
          <p:cNvPr id="4" name="Table 4">
            <a:extLst>
              <a:ext uri="{FF2B5EF4-FFF2-40B4-BE49-F238E27FC236}">
                <a16:creationId xmlns:a16="http://schemas.microsoft.com/office/drawing/2014/main" id="{3A62A1A8-6A37-46F6-BF22-823C2CF168B0}"/>
              </a:ext>
            </a:extLst>
          </p:cNvPr>
          <p:cNvGraphicFramePr>
            <a:graphicFrameLocks noGrp="1"/>
          </p:cNvGraphicFramePr>
          <p:nvPr>
            <p:extLst>
              <p:ext uri="{D42A27DB-BD31-4B8C-83A1-F6EECF244321}">
                <p14:modId xmlns:p14="http://schemas.microsoft.com/office/powerpoint/2010/main" val="1756772642"/>
              </p:ext>
            </p:extLst>
          </p:nvPr>
        </p:nvGraphicFramePr>
        <p:xfrm>
          <a:off x="35496" y="1941619"/>
          <a:ext cx="9001001" cy="5381589"/>
        </p:xfrm>
        <a:graphic>
          <a:graphicData uri="http://schemas.openxmlformats.org/drawingml/2006/table">
            <a:tbl>
              <a:tblPr firstRow="1" bandRow="1">
                <a:tableStyleId>{5C22544A-7EE6-4342-B048-85BDC9FD1C3A}</a:tableStyleId>
              </a:tblPr>
              <a:tblGrid>
                <a:gridCol w="947400">
                  <a:extLst>
                    <a:ext uri="{9D8B030D-6E8A-4147-A177-3AD203B41FA5}">
                      <a16:colId xmlns:a16="http://schemas.microsoft.com/office/drawing/2014/main" val="2894462753"/>
                    </a:ext>
                  </a:extLst>
                </a:gridCol>
                <a:gridCol w="1356856">
                  <a:extLst>
                    <a:ext uri="{9D8B030D-6E8A-4147-A177-3AD203B41FA5}">
                      <a16:colId xmlns:a16="http://schemas.microsoft.com/office/drawing/2014/main" val="904406387"/>
                    </a:ext>
                  </a:extLst>
                </a:gridCol>
                <a:gridCol w="1224136">
                  <a:extLst>
                    <a:ext uri="{9D8B030D-6E8A-4147-A177-3AD203B41FA5}">
                      <a16:colId xmlns:a16="http://schemas.microsoft.com/office/drawing/2014/main" val="2281701743"/>
                    </a:ext>
                  </a:extLst>
                </a:gridCol>
                <a:gridCol w="1708427">
                  <a:extLst>
                    <a:ext uri="{9D8B030D-6E8A-4147-A177-3AD203B41FA5}">
                      <a16:colId xmlns:a16="http://schemas.microsoft.com/office/drawing/2014/main" val="4294457810"/>
                    </a:ext>
                  </a:extLst>
                </a:gridCol>
                <a:gridCol w="1716247">
                  <a:extLst>
                    <a:ext uri="{9D8B030D-6E8A-4147-A177-3AD203B41FA5}">
                      <a16:colId xmlns:a16="http://schemas.microsoft.com/office/drawing/2014/main" val="1273719946"/>
                    </a:ext>
                  </a:extLst>
                </a:gridCol>
                <a:gridCol w="2047935">
                  <a:extLst>
                    <a:ext uri="{9D8B030D-6E8A-4147-A177-3AD203B41FA5}">
                      <a16:colId xmlns:a16="http://schemas.microsoft.com/office/drawing/2014/main" val="1655571910"/>
                    </a:ext>
                  </a:extLst>
                </a:gridCol>
              </a:tblGrid>
              <a:tr h="463152">
                <a:tc>
                  <a:txBody>
                    <a:bodyPr/>
                    <a:lstStyle/>
                    <a:p>
                      <a:endParaRPr lang="en-AU" dirty="0"/>
                    </a:p>
                  </a:txBody>
                  <a:tcPr>
                    <a:solidFill>
                      <a:srgbClr val="7030A0"/>
                    </a:solidFill>
                  </a:tcPr>
                </a:tc>
                <a:tc>
                  <a:txBody>
                    <a:bodyPr/>
                    <a:lstStyle/>
                    <a:p>
                      <a:r>
                        <a:rPr lang="en-US" dirty="0"/>
                        <a:t>Belief</a:t>
                      </a:r>
                      <a:endParaRPr lang="en-AU" dirty="0"/>
                    </a:p>
                  </a:txBody>
                  <a:tcPr>
                    <a:solidFill>
                      <a:srgbClr val="7030A0"/>
                    </a:solidFill>
                  </a:tcPr>
                </a:tc>
                <a:tc>
                  <a:txBody>
                    <a:bodyPr/>
                    <a:lstStyle/>
                    <a:p>
                      <a:r>
                        <a:rPr lang="en-US" dirty="0"/>
                        <a:t>Value</a:t>
                      </a:r>
                      <a:endParaRPr lang="en-AU" dirty="0"/>
                    </a:p>
                  </a:txBody>
                  <a:tcPr>
                    <a:solidFill>
                      <a:srgbClr val="7030A0"/>
                    </a:solidFill>
                  </a:tcPr>
                </a:tc>
                <a:tc>
                  <a:txBody>
                    <a:bodyPr/>
                    <a:lstStyle/>
                    <a:p>
                      <a:r>
                        <a:rPr lang="en-US" dirty="0"/>
                        <a:t>Attitude</a:t>
                      </a:r>
                      <a:endParaRPr lang="en-AU" dirty="0"/>
                    </a:p>
                  </a:txBody>
                  <a:tcPr>
                    <a:solidFill>
                      <a:srgbClr val="7030A0"/>
                    </a:solidFill>
                  </a:tcPr>
                </a:tc>
                <a:tc>
                  <a:txBody>
                    <a:bodyPr/>
                    <a:lstStyle/>
                    <a:p>
                      <a:r>
                        <a:rPr lang="en-US" dirty="0"/>
                        <a:t>Behaviour</a:t>
                      </a:r>
                      <a:endParaRPr lang="en-AU" dirty="0"/>
                    </a:p>
                  </a:txBody>
                  <a:tcPr>
                    <a:solidFill>
                      <a:srgbClr val="7030A0"/>
                    </a:solidFill>
                  </a:tcPr>
                </a:tc>
                <a:tc>
                  <a:txBody>
                    <a:bodyPr/>
                    <a:lstStyle/>
                    <a:p>
                      <a:r>
                        <a:rPr lang="en-US" dirty="0"/>
                        <a:t>Impact on Health</a:t>
                      </a:r>
                      <a:endParaRPr lang="en-AU" dirty="0"/>
                    </a:p>
                  </a:txBody>
                  <a:tcPr>
                    <a:solidFill>
                      <a:srgbClr val="7030A0"/>
                    </a:solidFill>
                  </a:tcPr>
                </a:tc>
                <a:extLst>
                  <a:ext uri="{0D108BD9-81ED-4DB2-BD59-A6C34878D82A}">
                    <a16:rowId xmlns:a16="http://schemas.microsoft.com/office/drawing/2014/main" val="958942977"/>
                  </a:ext>
                </a:extLst>
              </a:tr>
              <a:tr h="867319">
                <a:tc>
                  <a:txBody>
                    <a:bodyPr/>
                    <a:lstStyle/>
                    <a:p>
                      <a:r>
                        <a:rPr lang="en-US" sz="1400" dirty="0"/>
                        <a:t>Plant based diet</a:t>
                      </a:r>
                      <a:endParaRPr lang="en-AU" sz="1400" dirty="0"/>
                    </a:p>
                  </a:txBody>
                  <a:tcPr>
                    <a:solidFill>
                      <a:schemeClr val="bg1">
                        <a:lumMod val="85000"/>
                      </a:schemeClr>
                    </a:solidFill>
                  </a:tcPr>
                </a:tc>
                <a:tc>
                  <a:txBody>
                    <a:bodyPr/>
                    <a:lstStyle/>
                    <a:p>
                      <a:r>
                        <a:rPr lang="en-US" sz="1400" dirty="0"/>
                        <a:t>Eating mostly a plant-based diet is best</a:t>
                      </a:r>
                      <a:endParaRPr lang="en-AU" sz="1400" dirty="0"/>
                    </a:p>
                  </a:txBody>
                  <a:tcPr>
                    <a:solidFill>
                      <a:schemeClr val="bg1">
                        <a:lumMod val="85000"/>
                      </a:schemeClr>
                    </a:solidFill>
                  </a:tcPr>
                </a:tc>
                <a:tc>
                  <a:txBody>
                    <a:bodyPr/>
                    <a:lstStyle/>
                    <a:p>
                      <a:r>
                        <a:rPr lang="en-US" sz="1400" dirty="0"/>
                        <a:t>Quality of life and longer life</a:t>
                      </a:r>
                      <a:endParaRPr lang="en-AU" sz="1400" dirty="0"/>
                    </a:p>
                  </a:txBody>
                  <a:tcPr>
                    <a:solidFill>
                      <a:schemeClr val="bg1">
                        <a:lumMod val="85000"/>
                      </a:schemeClr>
                    </a:solidFill>
                  </a:tcPr>
                </a:tc>
                <a:tc>
                  <a:txBody>
                    <a:bodyPr/>
                    <a:lstStyle/>
                    <a:p>
                      <a:r>
                        <a:rPr lang="en-US" sz="1400" dirty="0"/>
                        <a:t>Positive thoughts about eating a </a:t>
                      </a:r>
                      <a:r>
                        <a:rPr lang="en-US" sz="1400" dirty="0" err="1"/>
                        <a:t>vege</a:t>
                      </a:r>
                      <a:r>
                        <a:rPr lang="en-US" sz="1400" dirty="0"/>
                        <a:t> burger</a:t>
                      </a:r>
                      <a:endParaRPr lang="en-AU" sz="1400" dirty="0"/>
                    </a:p>
                  </a:txBody>
                  <a:tcPr>
                    <a:solidFill>
                      <a:schemeClr val="bg1">
                        <a:lumMod val="85000"/>
                      </a:schemeClr>
                    </a:solidFill>
                  </a:tcPr>
                </a:tc>
                <a:tc>
                  <a:txBody>
                    <a:bodyPr/>
                    <a:lstStyle/>
                    <a:p>
                      <a:r>
                        <a:rPr lang="en-US" sz="1400" dirty="0"/>
                        <a:t>Will eat a </a:t>
                      </a:r>
                      <a:r>
                        <a:rPr lang="en-US" sz="1400" dirty="0" err="1"/>
                        <a:t>vege</a:t>
                      </a:r>
                      <a:r>
                        <a:rPr lang="en-US" sz="1400" dirty="0"/>
                        <a:t> burger</a:t>
                      </a:r>
                      <a:endParaRPr lang="en-AU" sz="1400" dirty="0"/>
                    </a:p>
                  </a:txBody>
                  <a:tcPr>
                    <a:solidFill>
                      <a:schemeClr val="bg1">
                        <a:lumMod val="85000"/>
                      </a:schemeClr>
                    </a:solidFill>
                  </a:tcPr>
                </a:tc>
                <a:tc>
                  <a:txBody>
                    <a:bodyPr/>
                    <a:lstStyle/>
                    <a:p>
                      <a:r>
                        <a:rPr lang="en-US" sz="1400" dirty="0"/>
                        <a:t>Most likely better for health status. Decreased risk of CHD, diabetes, obesity </a:t>
                      </a:r>
                      <a:r>
                        <a:rPr lang="en-US" sz="1400" dirty="0" err="1"/>
                        <a:t>ect</a:t>
                      </a:r>
                      <a:endParaRPr lang="en-AU" sz="1400" dirty="0"/>
                    </a:p>
                  </a:txBody>
                  <a:tcPr>
                    <a:solidFill>
                      <a:schemeClr val="bg1">
                        <a:lumMod val="85000"/>
                      </a:schemeClr>
                    </a:solidFill>
                  </a:tcPr>
                </a:tc>
                <a:extLst>
                  <a:ext uri="{0D108BD9-81ED-4DB2-BD59-A6C34878D82A}">
                    <a16:rowId xmlns:a16="http://schemas.microsoft.com/office/drawing/2014/main" val="1264993675"/>
                  </a:ext>
                </a:extLst>
              </a:tr>
              <a:tr h="867319">
                <a:tc>
                  <a:txBody>
                    <a:bodyPr/>
                    <a:lstStyle/>
                    <a:p>
                      <a:r>
                        <a:rPr lang="en-US" sz="1400" dirty="0"/>
                        <a:t>Recreational drugs</a:t>
                      </a:r>
                      <a:endParaRPr lang="en-AU" sz="1400" dirty="0"/>
                    </a:p>
                  </a:txBody>
                  <a:tcPr/>
                </a:tc>
                <a:tc>
                  <a:txBody>
                    <a:bodyPr/>
                    <a:lstStyle/>
                    <a:p>
                      <a:r>
                        <a:rPr lang="en-US" sz="1400" dirty="0"/>
                        <a:t>Achieving pleasure in life is the most important factor</a:t>
                      </a:r>
                      <a:endParaRPr lang="en-AU" sz="1400" dirty="0"/>
                    </a:p>
                  </a:txBody>
                  <a:tcPr/>
                </a:tc>
                <a:tc>
                  <a:txBody>
                    <a:bodyPr/>
                    <a:lstStyle/>
                    <a:p>
                      <a:r>
                        <a:rPr lang="en-US" sz="1400" dirty="0"/>
                        <a:t>Feeling good and having pleasure </a:t>
                      </a:r>
                      <a:endParaRPr lang="en-AU" sz="1400" dirty="0"/>
                    </a:p>
                  </a:txBody>
                  <a:tcPr/>
                </a:tc>
                <a:tc>
                  <a:txBody>
                    <a:bodyPr/>
                    <a:lstStyle/>
                    <a:p>
                      <a:r>
                        <a:rPr lang="en-US" sz="1400" dirty="0"/>
                        <a:t>Positive towards anything that causes pleasure </a:t>
                      </a:r>
                      <a:endParaRPr lang="en-AU" sz="1400" dirty="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1346567493"/>
                  </a:ext>
                </a:extLst>
              </a:tr>
              <a:tr h="867319">
                <a:tc>
                  <a:txBody>
                    <a:bodyPr/>
                    <a:lstStyle/>
                    <a:p>
                      <a:r>
                        <a:rPr lang="en-US" sz="1400" dirty="0"/>
                        <a:t>Annual skin checkup</a:t>
                      </a:r>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extLst>
                  <a:ext uri="{0D108BD9-81ED-4DB2-BD59-A6C34878D82A}">
                    <a16:rowId xmlns:a16="http://schemas.microsoft.com/office/drawing/2014/main" val="2434724255"/>
                  </a:ext>
                </a:extLst>
              </a:tr>
              <a:tr h="867319">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a:p>
                  </a:txBody>
                  <a:tcPr/>
                </a:tc>
                <a:extLst>
                  <a:ext uri="{0D108BD9-81ED-4DB2-BD59-A6C34878D82A}">
                    <a16:rowId xmlns:a16="http://schemas.microsoft.com/office/drawing/2014/main" val="876376204"/>
                  </a:ext>
                </a:extLst>
              </a:tr>
              <a:tr h="867319">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extLst>
                  <a:ext uri="{0D108BD9-81ED-4DB2-BD59-A6C34878D82A}">
                    <a16:rowId xmlns:a16="http://schemas.microsoft.com/office/drawing/2014/main" val="1155238513"/>
                  </a:ext>
                </a:extLst>
              </a:tr>
            </a:tbl>
          </a:graphicData>
        </a:graphic>
      </p:graphicFrame>
    </p:spTree>
    <p:extLst>
      <p:ext uri="{BB962C8B-B14F-4D97-AF65-F5344CB8AC3E}">
        <p14:creationId xmlns:p14="http://schemas.microsoft.com/office/powerpoint/2010/main" val="51028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0"/>
            <a:ext cx="8305800" cy="1143000"/>
          </a:xfrm>
        </p:spPr>
        <p:txBody>
          <a:bodyPr/>
          <a:lstStyle/>
          <a:p>
            <a:pPr eaLnBrk="1" hangingPunct="1"/>
            <a:r>
              <a:rPr lang="en-US" altLang="en-US" dirty="0"/>
              <a:t>We have attitudes about…</a:t>
            </a:r>
          </a:p>
        </p:txBody>
      </p:sp>
      <p:pic>
        <p:nvPicPr>
          <p:cNvPr id="15" name="Picture 14" descr="michael-jack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5963368" cy="416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056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descr="be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4"/>
            <a:ext cx="3168352" cy="47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8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9" descr="abor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6107787" cy="41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5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descr="marriag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43000"/>
            <a:ext cx="3842866" cy="51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5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10" descr="no sm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636" y="836712"/>
            <a:ext cx="4804568" cy="49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90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6" descr="mcdonalds"/>
          <p:cNvPicPr>
            <a:picLocks noChangeAspect="1" noChangeArrowheads="1"/>
          </p:cNvPicPr>
          <p:nvPr/>
        </p:nvPicPr>
        <p:blipFill>
          <a:blip r:embed="rId2">
            <a:extLst>
              <a:ext uri="{28A0092B-C50C-407E-A947-70E740481C1C}">
                <a14:useLocalDpi xmlns:a14="http://schemas.microsoft.com/office/drawing/2010/main" val="0"/>
              </a:ext>
            </a:extLst>
          </a:blip>
          <a:srcRect b="15323"/>
          <a:stretch>
            <a:fillRect/>
          </a:stretch>
        </p:blipFill>
        <p:spPr bwMode="auto">
          <a:xfrm>
            <a:off x="2339752" y="980728"/>
            <a:ext cx="5459525" cy="407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1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122836" y="-32537"/>
            <a:ext cx="3384742" cy="2227730"/>
          </a:xfrm>
        </p:spPr>
        <p:txBody>
          <a:bodyPr anchor="ctr">
            <a:normAutofit/>
          </a:bodyPr>
          <a:lstStyle/>
          <a:p>
            <a:r>
              <a:rPr lang="en-US" dirty="0">
                <a:solidFill>
                  <a:srgbClr val="FFFFFF"/>
                </a:solidFill>
              </a:rPr>
              <a:t>Tell your partner…</a:t>
            </a:r>
            <a:endParaRPr lang="en-AU" dirty="0">
              <a:solidFill>
                <a:srgbClr val="FFFFFF"/>
              </a:solidFill>
            </a:endParaRPr>
          </a:p>
        </p:txBody>
      </p:sp>
      <p:pic>
        <p:nvPicPr>
          <p:cNvPr id="7" name="Graphic 6" descr="Moustache Face with Solid Fill">
            <a:extLst>
              <a:ext uri="{FF2B5EF4-FFF2-40B4-BE49-F238E27FC236}">
                <a16:creationId xmlns:a16="http://schemas.microsoft.com/office/drawing/2014/main" id="{5BCAD67A-866B-43ED-B08A-05CF8D6EC6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p:cNvSpPr>
            <a:spLocks noGrp="1"/>
          </p:cNvSpPr>
          <p:nvPr>
            <p:ph idx="1"/>
          </p:nvPr>
        </p:nvSpPr>
        <p:spPr>
          <a:xfrm>
            <a:off x="4747885" y="2636912"/>
            <a:ext cx="4023150" cy="3518355"/>
          </a:xfrm>
        </p:spPr>
        <p:txBody>
          <a:bodyPr anchor="t">
            <a:normAutofit/>
          </a:bodyPr>
          <a:lstStyle/>
          <a:p>
            <a:r>
              <a:rPr lang="en-US" dirty="0">
                <a:solidFill>
                  <a:srgbClr val="FFFFFF"/>
                </a:solidFill>
              </a:rPr>
              <a:t>Tell the person opposite you what you think a:</a:t>
            </a:r>
          </a:p>
          <a:p>
            <a:endParaRPr lang="en-US" dirty="0">
              <a:solidFill>
                <a:srgbClr val="FFFFFF"/>
              </a:solidFill>
            </a:endParaRPr>
          </a:p>
          <a:p>
            <a:r>
              <a:rPr lang="en-US" dirty="0">
                <a:solidFill>
                  <a:srgbClr val="FFFFFF"/>
                </a:solidFill>
              </a:rPr>
              <a:t> </a:t>
            </a:r>
            <a:r>
              <a:rPr lang="en-US" b="1" u="sng" dirty="0">
                <a:solidFill>
                  <a:srgbClr val="FFFFFF"/>
                </a:solidFill>
              </a:rPr>
              <a:t>Belief</a:t>
            </a:r>
            <a:r>
              <a:rPr lang="en-US" dirty="0">
                <a:solidFill>
                  <a:srgbClr val="FFFFFF"/>
                </a:solidFill>
              </a:rPr>
              <a:t> is..</a:t>
            </a:r>
          </a:p>
          <a:p>
            <a:endParaRPr lang="en-US" dirty="0">
              <a:solidFill>
                <a:srgbClr val="FFFFFF"/>
              </a:solidFill>
            </a:endParaRPr>
          </a:p>
          <a:p>
            <a:r>
              <a:rPr lang="en-US" b="1" u="sng" dirty="0">
                <a:solidFill>
                  <a:srgbClr val="FFFFFF"/>
                </a:solidFill>
              </a:rPr>
              <a:t>Value</a:t>
            </a:r>
            <a:r>
              <a:rPr lang="en-US" dirty="0">
                <a:solidFill>
                  <a:srgbClr val="FFFFFF"/>
                </a:solidFill>
              </a:rPr>
              <a:t> is..</a:t>
            </a:r>
          </a:p>
          <a:p>
            <a:endParaRPr lang="en-US" dirty="0">
              <a:solidFill>
                <a:srgbClr val="FFFFFF"/>
              </a:solidFill>
            </a:endParaRPr>
          </a:p>
          <a:p>
            <a:r>
              <a:rPr lang="en-US" b="1" u="sng" dirty="0">
                <a:solidFill>
                  <a:srgbClr val="FFFFFF"/>
                </a:solidFill>
              </a:rPr>
              <a:t>Attitude</a:t>
            </a:r>
            <a:r>
              <a:rPr lang="en-US" b="1" dirty="0">
                <a:solidFill>
                  <a:srgbClr val="FFFFFF"/>
                </a:solidFill>
              </a:rPr>
              <a:t> </a:t>
            </a:r>
            <a:r>
              <a:rPr lang="en-US" dirty="0">
                <a:solidFill>
                  <a:srgbClr val="FFFFFF"/>
                </a:solidFill>
              </a:rPr>
              <a:t>is..</a:t>
            </a:r>
            <a:endParaRPr lang="en-AU" dirty="0">
              <a:solidFill>
                <a:srgbClr val="FFFFFF"/>
              </a:solidFill>
            </a:endParaRPr>
          </a:p>
        </p:txBody>
      </p:sp>
    </p:spTree>
    <p:extLst>
      <p:ext uri="{BB962C8B-B14F-4D97-AF65-F5344CB8AC3E}">
        <p14:creationId xmlns:p14="http://schemas.microsoft.com/office/powerpoint/2010/main" val="8976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2C7D450-7B7A-4AB3-9111-F83CF0B3BE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3000" y="0"/>
            <a:ext cx="6858000" cy="6858000"/>
          </a:xfrm>
          <a:prstGeom prst="rect">
            <a:avLst/>
          </a:prstGeom>
        </p:spPr>
      </p:pic>
      <p:sp>
        <p:nvSpPr>
          <p:cNvPr id="6" name="TextBox 5">
            <a:extLst>
              <a:ext uri="{FF2B5EF4-FFF2-40B4-BE49-F238E27FC236}">
                <a16:creationId xmlns:a16="http://schemas.microsoft.com/office/drawing/2014/main" id="{07D29936-1E07-4215-BC7E-40A72FCA3DDF}"/>
              </a:ext>
            </a:extLst>
          </p:cNvPr>
          <p:cNvSpPr txBox="1"/>
          <p:nvPr/>
        </p:nvSpPr>
        <p:spPr>
          <a:xfrm>
            <a:off x="1143000" y="6858000"/>
            <a:ext cx="6858000" cy="230832"/>
          </a:xfrm>
          <a:prstGeom prst="rect">
            <a:avLst/>
          </a:prstGeom>
          <a:noFill/>
        </p:spPr>
        <p:txBody>
          <a:bodyPr wrap="square" rtlCol="0">
            <a:spAutoFit/>
          </a:bodyPr>
          <a:lstStyle/>
          <a:p>
            <a:r>
              <a:rPr lang="en-AU" sz="900">
                <a:hlinkClick r:id="rId3" tooltip="https://en.wikipedia.org/wiki/List_of_religions_and_spiritual_traditions"/>
              </a:rPr>
              <a:t>This Photo</a:t>
            </a:r>
            <a:r>
              <a:rPr lang="en-AU" sz="900"/>
              <a:t> by Unknown Author is licensed under </a:t>
            </a:r>
            <a:r>
              <a:rPr lang="en-AU" sz="900">
                <a:hlinkClick r:id="rId4" tooltip="https://creativecommons.org/licenses/by-sa/3.0/"/>
              </a:rPr>
              <a:t>CC BY-SA</a:t>
            </a:r>
            <a:endParaRPr lang="en-AU" sz="900"/>
          </a:p>
        </p:txBody>
      </p:sp>
    </p:spTree>
    <p:extLst>
      <p:ext uri="{BB962C8B-B14F-4D97-AF65-F5344CB8AC3E}">
        <p14:creationId xmlns:p14="http://schemas.microsoft.com/office/powerpoint/2010/main" val="13797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4" descr="A screenshot of a cell phone&#10;&#10;Description automatically generated">
            <a:extLst>
              <a:ext uri="{FF2B5EF4-FFF2-40B4-BE49-F238E27FC236}">
                <a16:creationId xmlns:a16="http://schemas.microsoft.com/office/drawing/2014/main" id="{048DC5A5-9F64-43FD-A410-526161A5DA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9712" y="1196752"/>
            <a:ext cx="4664149" cy="4664149"/>
          </a:xfrm>
          <a:prstGeom prst="rect">
            <a:avLst/>
          </a:prstGeom>
        </p:spPr>
      </p:pic>
      <p:sp>
        <p:nvSpPr>
          <p:cNvPr id="6" name="TextBox 5">
            <a:extLst>
              <a:ext uri="{FF2B5EF4-FFF2-40B4-BE49-F238E27FC236}">
                <a16:creationId xmlns:a16="http://schemas.microsoft.com/office/drawing/2014/main" id="{37EA9761-0BEE-425B-AF67-B8EF2F8C176C}"/>
              </a:ext>
            </a:extLst>
          </p:cNvPr>
          <p:cNvSpPr txBox="1"/>
          <p:nvPr/>
        </p:nvSpPr>
        <p:spPr>
          <a:xfrm>
            <a:off x="1979712" y="5554043"/>
            <a:ext cx="4664149" cy="230832"/>
          </a:xfrm>
          <a:prstGeom prst="rect">
            <a:avLst/>
          </a:prstGeom>
          <a:noFill/>
        </p:spPr>
        <p:txBody>
          <a:bodyPr wrap="square" rtlCol="0">
            <a:spAutoFit/>
          </a:bodyPr>
          <a:lstStyle/>
          <a:p>
            <a:r>
              <a:rPr lang="en-AU" sz="900">
                <a:hlinkClick r:id="rId3" tooltip="http://michcafe.blogspot.com/2014_03_01_archive.html"/>
              </a:rPr>
              <a:t>This Photo</a:t>
            </a:r>
            <a:r>
              <a:rPr lang="en-AU" sz="900"/>
              <a:t> by Unknown Author is licensed under </a:t>
            </a:r>
            <a:r>
              <a:rPr lang="en-AU" sz="900">
                <a:hlinkClick r:id="rId4" tooltip="https://creativecommons.org/licenses/by-nc-sa/3.0/"/>
              </a:rPr>
              <a:t>CC BY-SA-NC</a:t>
            </a:r>
            <a:endParaRPr lang="en-AU" sz="900"/>
          </a:p>
        </p:txBody>
      </p:sp>
    </p:spTree>
    <p:extLst>
      <p:ext uri="{BB962C8B-B14F-4D97-AF65-F5344CB8AC3E}">
        <p14:creationId xmlns:p14="http://schemas.microsoft.com/office/powerpoint/2010/main" val="130004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80728"/>
            <a:ext cx="7272300" cy="4848200"/>
          </a:xfrm>
          <a:prstGeom prst="rect">
            <a:avLst/>
          </a:prstGeom>
        </p:spPr>
      </p:pic>
    </p:spTree>
    <p:extLst>
      <p:ext uri="{BB962C8B-B14F-4D97-AF65-F5344CB8AC3E}">
        <p14:creationId xmlns:p14="http://schemas.microsoft.com/office/powerpoint/2010/main" val="79444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Feminism </a:t>
            </a:r>
            <a:endParaRPr lang="en-AU" dirty="0"/>
          </a:p>
        </p:txBody>
      </p:sp>
      <p:pic>
        <p:nvPicPr>
          <p:cNvPr id="5" name="Picture 4" descr="A group of people standing in front of a crowd&#10;&#10;Description automatically generated">
            <a:extLst>
              <a:ext uri="{FF2B5EF4-FFF2-40B4-BE49-F238E27FC236}">
                <a16:creationId xmlns:a16="http://schemas.microsoft.com/office/drawing/2014/main" id="{484CEDB6-C6FC-463C-BBF7-E48E0E2501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6469" y="1407145"/>
            <a:ext cx="8087418" cy="4043709"/>
          </a:xfrm>
          <a:prstGeom prst="rect">
            <a:avLst/>
          </a:prstGeom>
        </p:spPr>
      </p:pic>
      <p:sp>
        <p:nvSpPr>
          <p:cNvPr id="6" name="TextBox 5">
            <a:extLst>
              <a:ext uri="{FF2B5EF4-FFF2-40B4-BE49-F238E27FC236}">
                <a16:creationId xmlns:a16="http://schemas.microsoft.com/office/drawing/2014/main" id="{4D9AF461-7EF8-40C9-BE29-7D1A8D109CFB}"/>
              </a:ext>
            </a:extLst>
          </p:cNvPr>
          <p:cNvSpPr txBox="1"/>
          <p:nvPr/>
        </p:nvSpPr>
        <p:spPr>
          <a:xfrm>
            <a:off x="1310564" y="5389159"/>
            <a:ext cx="7223323" cy="230832"/>
          </a:xfrm>
          <a:prstGeom prst="rect">
            <a:avLst/>
          </a:prstGeom>
          <a:noFill/>
        </p:spPr>
        <p:txBody>
          <a:bodyPr wrap="square" rtlCol="0">
            <a:spAutoFit/>
          </a:bodyPr>
          <a:lstStyle/>
          <a:p>
            <a:r>
              <a:rPr lang="en-AU" sz="900">
                <a:hlinkClick r:id="rId3" tooltip="http://blogs.lse.ac.uk/usappblog/2015/07/05/book-review-the-politics-of-third-wave-feminisms-neoliberalism-intersectionality-and-the-state-in-britain-and-the-us/"/>
              </a:rPr>
              <a:t>This Photo</a:t>
            </a:r>
            <a:r>
              <a:rPr lang="en-AU" sz="900"/>
              <a:t> by Unknown Author is licensed under </a:t>
            </a:r>
            <a:r>
              <a:rPr lang="en-AU" sz="900">
                <a:hlinkClick r:id="rId4" tooltip="https://creativecommons.org/licenses/by-nc/3.0/"/>
              </a:rPr>
              <a:t>CC BY-NC</a:t>
            </a:r>
            <a:endParaRPr lang="en-AU" sz="900"/>
          </a:p>
        </p:txBody>
      </p:sp>
    </p:spTree>
    <p:extLst>
      <p:ext uri="{BB962C8B-B14F-4D97-AF65-F5344CB8AC3E}">
        <p14:creationId xmlns:p14="http://schemas.microsoft.com/office/powerpoint/2010/main" val="11871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3F67-9490-4A20-81D6-875E1179461B}"/>
              </a:ext>
            </a:extLst>
          </p:cNvPr>
          <p:cNvSpPr>
            <a:spLocks noGrp="1"/>
          </p:cNvSpPr>
          <p:nvPr>
            <p:ph type="title"/>
          </p:nvPr>
        </p:nvSpPr>
        <p:spPr>
          <a:xfrm>
            <a:off x="290087" y="476672"/>
            <a:ext cx="6986737" cy="1320800"/>
          </a:xfrm>
        </p:spPr>
        <p:txBody>
          <a:bodyPr/>
          <a:lstStyle/>
          <a:p>
            <a:r>
              <a:rPr lang="en-US" dirty="0">
                <a:solidFill>
                  <a:schemeClr val="tx1"/>
                </a:solidFill>
              </a:rPr>
              <a:t>How to BVA’s impact Behaviour?</a:t>
            </a:r>
            <a:endParaRPr lang="en-AU" dirty="0">
              <a:solidFill>
                <a:schemeClr val="tx1"/>
              </a:solidFill>
            </a:endParaRPr>
          </a:p>
        </p:txBody>
      </p:sp>
      <p:sp>
        <p:nvSpPr>
          <p:cNvPr id="3" name="Content Placeholder 2">
            <a:extLst>
              <a:ext uri="{FF2B5EF4-FFF2-40B4-BE49-F238E27FC236}">
                <a16:creationId xmlns:a16="http://schemas.microsoft.com/office/drawing/2014/main" id="{A234363E-E010-4C6B-B5CA-FCCB7F50EB59}"/>
              </a:ext>
            </a:extLst>
          </p:cNvPr>
          <p:cNvSpPr>
            <a:spLocks noGrp="1"/>
          </p:cNvSpPr>
          <p:nvPr>
            <p:ph idx="1"/>
          </p:nvPr>
        </p:nvSpPr>
        <p:spPr>
          <a:xfrm>
            <a:off x="291040" y="1412776"/>
            <a:ext cx="6347714" cy="3880773"/>
          </a:xfrm>
        </p:spPr>
        <p:txBody>
          <a:bodyPr/>
          <a:lstStyle/>
          <a:p>
            <a:r>
              <a:rPr lang="en-US" dirty="0"/>
              <a:t>Beliefs + Value + Attitude = Behaviour </a:t>
            </a:r>
            <a:endParaRPr lang="en-AU" dirty="0"/>
          </a:p>
        </p:txBody>
      </p:sp>
      <p:graphicFrame>
        <p:nvGraphicFramePr>
          <p:cNvPr id="4" name="Table 4">
            <a:extLst>
              <a:ext uri="{FF2B5EF4-FFF2-40B4-BE49-F238E27FC236}">
                <a16:creationId xmlns:a16="http://schemas.microsoft.com/office/drawing/2014/main" id="{3A62A1A8-6A37-46F6-BF22-823C2CF168B0}"/>
              </a:ext>
            </a:extLst>
          </p:cNvPr>
          <p:cNvGraphicFramePr>
            <a:graphicFrameLocks noGrp="1"/>
          </p:cNvGraphicFramePr>
          <p:nvPr/>
        </p:nvGraphicFramePr>
        <p:xfrm>
          <a:off x="35496" y="1941619"/>
          <a:ext cx="9001001" cy="5381589"/>
        </p:xfrm>
        <a:graphic>
          <a:graphicData uri="http://schemas.openxmlformats.org/drawingml/2006/table">
            <a:tbl>
              <a:tblPr firstRow="1" bandRow="1">
                <a:tableStyleId>{5C22544A-7EE6-4342-B048-85BDC9FD1C3A}</a:tableStyleId>
              </a:tblPr>
              <a:tblGrid>
                <a:gridCol w="947400">
                  <a:extLst>
                    <a:ext uri="{9D8B030D-6E8A-4147-A177-3AD203B41FA5}">
                      <a16:colId xmlns:a16="http://schemas.microsoft.com/office/drawing/2014/main" val="2894462753"/>
                    </a:ext>
                  </a:extLst>
                </a:gridCol>
                <a:gridCol w="1356856">
                  <a:extLst>
                    <a:ext uri="{9D8B030D-6E8A-4147-A177-3AD203B41FA5}">
                      <a16:colId xmlns:a16="http://schemas.microsoft.com/office/drawing/2014/main" val="904406387"/>
                    </a:ext>
                  </a:extLst>
                </a:gridCol>
                <a:gridCol w="1224136">
                  <a:extLst>
                    <a:ext uri="{9D8B030D-6E8A-4147-A177-3AD203B41FA5}">
                      <a16:colId xmlns:a16="http://schemas.microsoft.com/office/drawing/2014/main" val="2281701743"/>
                    </a:ext>
                  </a:extLst>
                </a:gridCol>
                <a:gridCol w="1708427">
                  <a:extLst>
                    <a:ext uri="{9D8B030D-6E8A-4147-A177-3AD203B41FA5}">
                      <a16:colId xmlns:a16="http://schemas.microsoft.com/office/drawing/2014/main" val="4294457810"/>
                    </a:ext>
                  </a:extLst>
                </a:gridCol>
                <a:gridCol w="1716247">
                  <a:extLst>
                    <a:ext uri="{9D8B030D-6E8A-4147-A177-3AD203B41FA5}">
                      <a16:colId xmlns:a16="http://schemas.microsoft.com/office/drawing/2014/main" val="1273719946"/>
                    </a:ext>
                  </a:extLst>
                </a:gridCol>
                <a:gridCol w="2047935">
                  <a:extLst>
                    <a:ext uri="{9D8B030D-6E8A-4147-A177-3AD203B41FA5}">
                      <a16:colId xmlns:a16="http://schemas.microsoft.com/office/drawing/2014/main" val="1655571910"/>
                    </a:ext>
                  </a:extLst>
                </a:gridCol>
              </a:tblGrid>
              <a:tr h="463152">
                <a:tc>
                  <a:txBody>
                    <a:bodyPr/>
                    <a:lstStyle/>
                    <a:p>
                      <a:endParaRPr lang="en-AU" dirty="0"/>
                    </a:p>
                  </a:txBody>
                  <a:tcPr>
                    <a:solidFill>
                      <a:srgbClr val="7030A0"/>
                    </a:solidFill>
                  </a:tcPr>
                </a:tc>
                <a:tc>
                  <a:txBody>
                    <a:bodyPr/>
                    <a:lstStyle/>
                    <a:p>
                      <a:r>
                        <a:rPr lang="en-US" dirty="0"/>
                        <a:t>Belief</a:t>
                      </a:r>
                      <a:endParaRPr lang="en-AU" dirty="0"/>
                    </a:p>
                  </a:txBody>
                  <a:tcPr>
                    <a:solidFill>
                      <a:srgbClr val="7030A0"/>
                    </a:solidFill>
                  </a:tcPr>
                </a:tc>
                <a:tc>
                  <a:txBody>
                    <a:bodyPr/>
                    <a:lstStyle/>
                    <a:p>
                      <a:r>
                        <a:rPr lang="en-US" dirty="0"/>
                        <a:t>Value</a:t>
                      </a:r>
                      <a:endParaRPr lang="en-AU" dirty="0"/>
                    </a:p>
                  </a:txBody>
                  <a:tcPr>
                    <a:solidFill>
                      <a:srgbClr val="7030A0"/>
                    </a:solidFill>
                  </a:tcPr>
                </a:tc>
                <a:tc>
                  <a:txBody>
                    <a:bodyPr/>
                    <a:lstStyle/>
                    <a:p>
                      <a:r>
                        <a:rPr lang="en-US" dirty="0"/>
                        <a:t>Attitude</a:t>
                      </a:r>
                      <a:endParaRPr lang="en-AU" dirty="0"/>
                    </a:p>
                  </a:txBody>
                  <a:tcPr>
                    <a:solidFill>
                      <a:srgbClr val="7030A0"/>
                    </a:solidFill>
                  </a:tcPr>
                </a:tc>
                <a:tc>
                  <a:txBody>
                    <a:bodyPr/>
                    <a:lstStyle/>
                    <a:p>
                      <a:r>
                        <a:rPr lang="en-US" dirty="0"/>
                        <a:t>Behaviour</a:t>
                      </a:r>
                      <a:endParaRPr lang="en-AU" dirty="0"/>
                    </a:p>
                  </a:txBody>
                  <a:tcPr>
                    <a:solidFill>
                      <a:srgbClr val="7030A0"/>
                    </a:solidFill>
                  </a:tcPr>
                </a:tc>
                <a:tc>
                  <a:txBody>
                    <a:bodyPr/>
                    <a:lstStyle/>
                    <a:p>
                      <a:r>
                        <a:rPr lang="en-US" dirty="0"/>
                        <a:t>Impact on Health</a:t>
                      </a:r>
                      <a:endParaRPr lang="en-AU" dirty="0"/>
                    </a:p>
                  </a:txBody>
                  <a:tcPr>
                    <a:solidFill>
                      <a:srgbClr val="7030A0"/>
                    </a:solidFill>
                  </a:tcPr>
                </a:tc>
                <a:extLst>
                  <a:ext uri="{0D108BD9-81ED-4DB2-BD59-A6C34878D82A}">
                    <a16:rowId xmlns:a16="http://schemas.microsoft.com/office/drawing/2014/main" val="958942977"/>
                  </a:ext>
                </a:extLst>
              </a:tr>
              <a:tr h="867319">
                <a:tc>
                  <a:txBody>
                    <a:bodyPr/>
                    <a:lstStyle/>
                    <a:p>
                      <a:r>
                        <a:rPr lang="en-US" sz="1400" dirty="0"/>
                        <a:t>Plant based diet</a:t>
                      </a:r>
                      <a:endParaRPr lang="en-AU" sz="1400" dirty="0"/>
                    </a:p>
                  </a:txBody>
                  <a:tcPr>
                    <a:solidFill>
                      <a:schemeClr val="bg1">
                        <a:lumMod val="85000"/>
                      </a:schemeClr>
                    </a:solidFill>
                  </a:tcPr>
                </a:tc>
                <a:tc>
                  <a:txBody>
                    <a:bodyPr/>
                    <a:lstStyle/>
                    <a:p>
                      <a:r>
                        <a:rPr lang="en-US" sz="1400" dirty="0"/>
                        <a:t>Eating mostly a plant-based diet is best</a:t>
                      </a:r>
                      <a:endParaRPr lang="en-AU" sz="1400" dirty="0"/>
                    </a:p>
                  </a:txBody>
                  <a:tcPr>
                    <a:solidFill>
                      <a:schemeClr val="bg1">
                        <a:lumMod val="85000"/>
                      </a:schemeClr>
                    </a:solidFill>
                  </a:tcPr>
                </a:tc>
                <a:tc>
                  <a:txBody>
                    <a:bodyPr/>
                    <a:lstStyle/>
                    <a:p>
                      <a:r>
                        <a:rPr lang="en-US" sz="1400" dirty="0"/>
                        <a:t>Quality of life and longer life</a:t>
                      </a:r>
                      <a:endParaRPr lang="en-AU" sz="1400" dirty="0"/>
                    </a:p>
                  </a:txBody>
                  <a:tcPr>
                    <a:solidFill>
                      <a:schemeClr val="bg1">
                        <a:lumMod val="85000"/>
                      </a:schemeClr>
                    </a:solidFill>
                  </a:tcPr>
                </a:tc>
                <a:tc>
                  <a:txBody>
                    <a:bodyPr/>
                    <a:lstStyle/>
                    <a:p>
                      <a:r>
                        <a:rPr lang="en-US" sz="1400" dirty="0"/>
                        <a:t>Positive thoughts about eating a </a:t>
                      </a:r>
                      <a:r>
                        <a:rPr lang="en-US" sz="1400" dirty="0" err="1"/>
                        <a:t>vege</a:t>
                      </a:r>
                      <a:r>
                        <a:rPr lang="en-US" sz="1400" dirty="0"/>
                        <a:t> burger</a:t>
                      </a:r>
                      <a:endParaRPr lang="en-AU" sz="1400" dirty="0"/>
                    </a:p>
                  </a:txBody>
                  <a:tcPr>
                    <a:solidFill>
                      <a:schemeClr val="bg1">
                        <a:lumMod val="85000"/>
                      </a:schemeClr>
                    </a:solidFill>
                  </a:tcPr>
                </a:tc>
                <a:tc>
                  <a:txBody>
                    <a:bodyPr/>
                    <a:lstStyle/>
                    <a:p>
                      <a:r>
                        <a:rPr lang="en-US" sz="1400" dirty="0"/>
                        <a:t>Will eat a </a:t>
                      </a:r>
                      <a:r>
                        <a:rPr lang="en-US" sz="1400" dirty="0" err="1"/>
                        <a:t>vege</a:t>
                      </a:r>
                      <a:r>
                        <a:rPr lang="en-US" sz="1400" dirty="0"/>
                        <a:t> burger</a:t>
                      </a:r>
                      <a:endParaRPr lang="en-AU" sz="1400" dirty="0"/>
                    </a:p>
                  </a:txBody>
                  <a:tcPr>
                    <a:solidFill>
                      <a:schemeClr val="bg1">
                        <a:lumMod val="85000"/>
                      </a:schemeClr>
                    </a:solidFill>
                  </a:tcPr>
                </a:tc>
                <a:tc>
                  <a:txBody>
                    <a:bodyPr/>
                    <a:lstStyle/>
                    <a:p>
                      <a:r>
                        <a:rPr lang="en-US" sz="1400" dirty="0"/>
                        <a:t>Most likely better for health status. Decreased risk of CHD, diabetes, obesity </a:t>
                      </a:r>
                      <a:r>
                        <a:rPr lang="en-US" sz="1400" dirty="0" err="1"/>
                        <a:t>ect</a:t>
                      </a:r>
                      <a:endParaRPr lang="en-AU" sz="1400" dirty="0"/>
                    </a:p>
                  </a:txBody>
                  <a:tcPr>
                    <a:solidFill>
                      <a:schemeClr val="bg1">
                        <a:lumMod val="85000"/>
                      </a:schemeClr>
                    </a:solidFill>
                  </a:tcPr>
                </a:tc>
                <a:extLst>
                  <a:ext uri="{0D108BD9-81ED-4DB2-BD59-A6C34878D82A}">
                    <a16:rowId xmlns:a16="http://schemas.microsoft.com/office/drawing/2014/main" val="1264993675"/>
                  </a:ext>
                </a:extLst>
              </a:tr>
              <a:tr h="867319">
                <a:tc>
                  <a:txBody>
                    <a:bodyPr/>
                    <a:lstStyle/>
                    <a:p>
                      <a:r>
                        <a:rPr lang="en-US" sz="1400" dirty="0"/>
                        <a:t>Recreational drugs</a:t>
                      </a:r>
                      <a:endParaRPr lang="en-AU" sz="1400" dirty="0"/>
                    </a:p>
                  </a:txBody>
                  <a:tcPr/>
                </a:tc>
                <a:tc>
                  <a:txBody>
                    <a:bodyPr/>
                    <a:lstStyle/>
                    <a:p>
                      <a:r>
                        <a:rPr lang="en-US" sz="1400" dirty="0"/>
                        <a:t>Achieving pleasure in life is the most important factor</a:t>
                      </a:r>
                      <a:endParaRPr lang="en-AU" sz="1400" dirty="0"/>
                    </a:p>
                  </a:txBody>
                  <a:tcPr/>
                </a:tc>
                <a:tc>
                  <a:txBody>
                    <a:bodyPr/>
                    <a:lstStyle/>
                    <a:p>
                      <a:r>
                        <a:rPr lang="en-US" sz="1400" dirty="0"/>
                        <a:t>Feeling good and having pleasure </a:t>
                      </a:r>
                      <a:endParaRPr lang="en-AU" sz="1400" dirty="0"/>
                    </a:p>
                  </a:txBody>
                  <a:tcPr/>
                </a:tc>
                <a:tc>
                  <a:txBody>
                    <a:bodyPr/>
                    <a:lstStyle/>
                    <a:p>
                      <a:r>
                        <a:rPr lang="en-US" sz="1400" dirty="0"/>
                        <a:t>Positive towards anything that causes pleasure </a:t>
                      </a:r>
                      <a:endParaRPr lang="en-AU" sz="1400" dirty="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1346567493"/>
                  </a:ext>
                </a:extLst>
              </a:tr>
              <a:tr h="867319">
                <a:tc>
                  <a:txBody>
                    <a:bodyPr/>
                    <a:lstStyle/>
                    <a:p>
                      <a:r>
                        <a:rPr lang="en-US" sz="1400" dirty="0"/>
                        <a:t>Annual skin checkup</a:t>
                      </a:r>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tc>
                  <a:txBody>
                    <a:bodyPr/>
                    <a:lstStyle/>
                    <a:p>
                      <a:endParaRPr lang="en-AU" sz="1400" dirty="0"/>
                    </a:p>
                  </a:txBody>
                  <a:tcPr>
                    <a:solidFill>
                      <a:schemeClr val="bg1">
                        <a:lumMod val="85000"/>
                      </a:schemeClr>
                    </a:solidFill>
                  </a:tcPr>
                </a:tc>
                <a:extLst>
                  <a:ext uri="{0D108BD9-81ED-4DB2-BD59-A6C34878D82A}">
                    <a16:rowId xmlns:a16="http://schemas.microsoft.com/office/drawing/2014/main" val="2434724255"/>
                  </a:ext>
                </a:extLst>
              </a:tr>
              <a:tr h="867319">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a:p>
                  </a:txBody>
                  <a:tcPr/>
                </a:tc>
                <a:extLst>
                  <a:ext uri="{0D108BD9-81ED-4DB2-BD59-A6C34878D82A}">
                    <a16:rowId xmlns:a16="http://schemas.microsoft.com/office/drawing/2014/main" val="876376204"/>
                  </a:ext>
                </a:extLst>
              </a:tr>
              <a:tr h="867319">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tc>
                  <a:txBody>
                    <a:bodyPr/>
                    <a:lstStyle/>
                    <a:p>
                      <a:endParaRPr lang="en-AU" dirty="0"/>
                    </a:p>
                  </a:txBody>
                  <a:tcPr>
                    <a:solidFill>
                      <a:schemeClr val="bg1">
                        <a:lumMod val="85000"/>
                      </a:schemeClr>
                    </a:solidFill>
                  </a:tcPr>
                </a:tc>
                <a:extLst>
                  <a:ext uri="{0D108BD9-81ED-4DB2-BD59-A6C34878D82A}">
                    <a16:rowId xmlns:a16="http://schemas.microsoft.com/office/drawing/2014/main" val="1155238513"/>
                  </a:ext>
                </a:extLst>
              </a:tr>
            </a:tbl>
          </a:graphicData>
        </a:graphic>
      </p:graphicFrame>
    </p:spTree>
    <p:extLst>
      <p:ext uri="{BB962C8B-B14F-4D97-AF65-F5344CB8AC3E}">
        <p14:creationId xmlns:p14="http://schemas.microsoft.com/office/powerpoint/2010/main" val="177924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dirty="0"/>
              <a:t>Positive Media Influence</a:t>
            </a:r>
            <a:endParaRPr lang="en-AU" dirty="0"/>
          </a:p>
        </p:txBody>
      </p:sp>
      <p:sp>
        <p:nvSpPr>
          <p:cNvPr id="3" name="Content Placeholder 2"/>
          <p:cNvSpPr>
            <a:spLocks noGrp="1"/>
          </p:cNvSpPr>
          <p:nvPr>
            <p:ph idx="1"/>
          </p:nvPr>
        </p:nvSpPr>
        <p:spPr>
          <a:xfrm>
            <a:off x="3181353" y="404664"/>
            <a:ext cx="5207071" cy="6453336"/>
          </a:xfrm>
        </p:spPr>
        <p:txBody>
          <a:bodyPr anchor="ctr">
            <a:normAutofit/>
          </a:bodyPr>
          <a:lstStyle/>
          <a:p>
            <a:pPr>
              <a:lnSpc>
                <a:spcPct val="90000"/>
              </a:lnSpc>
            </a:pPr>
            <a:r>
              <a:rPr lang="en-US" sz="1600" dirty="0"/>
              <a:t>The media will aim to change beliefs by presenting new information, using values to their advantage and convincing the consumer that they need the product.</a:t>
            </a:r>
          </a:p>
          <a:p>
            <a:pPr>
              <a:lnSpc>
                <a:spcPct val="90000"/>
              </a:lnSpc>
            </a:pPr>
            <a:endParaRPr lang="en-US" sz="1600" dirty="0"/>
          </a:p>
          <a:p>
            <a:pPr>
              <a:lnSpc>
                <a:spcPct val="90000"/>
              </a:lnSpc>
            </a:pPr>
            <a:r>
              <a:rPr lang="en-AU" sz="1600" dirty="0">
                <a:hlinkClick r:id="rId2"/>
              </a:rPr>
              <a:t>https://www.youtube.com/watch?v=8KQ-qRtdoSQ</a:t>
            </a:r>
            <a:endParaRPr lang="en-AU" sz="1600" dirty="0"/>
          </a:p>
          <a:p>
            <a:pPr>
              <a:lnSpc>
                <a:spcPct val="90000"/>
              </a:lnSpc>
            </a:pPr>
            <a:r>
              <a:rPr lang="en-US" sz="1600" dirty="0"/>
              <a:t>What beliefs are being targeted in this advert?</a:t>
            </a:r>
          </a:p>
          <a:p>
            <a:pPr>
              <a:lnSpc>
                <a:spcPct val="90000"/>
              </a:lnSpc>
              <a:buFontTx/>
              <a:buChar char="-"/>
            </a:pPr>
            <a:r>
              <a:rPr lang="en-US" sz="1600" dirty="0"/>
              <a:t>What behavior does the producer of this advert want to adopt?</a:t>
            </a:r>
          </a:p>
          <a:p>
            <a:pPr>
              <a:lnSpc>
                <a:spcPct val="90000"/>
              </a:lnSpc>
              <a:buFontTx/>
              <a:buChar char="-"/>
            </a:pPr>
            <a:r>
              <a:rPr lang="en-US" sz="1600" dirty="0"/>
              <a:t>How have they targeted the beliefs of the target audience?</a:t>
            </a:r>
            <a:endParaRPr lang="en-AU" sz="1600" dirty="0"/>
          </a:p>
          <a:p>
            <a:pPr marL="0" indent="0">
              <a:lnSpc>
                <a:spcPct val="90000"/>
              </a:lnSpc>
              <a:buNone/>
            </a:pPr>
            <a:r>
              <a:rPr lang="en-AU" sz="1600" dirty="0">
                <a:hlinkClick r:id="rId3"/>
              </a:rPr>
              <a:t>https://www.youtube.com/watch?v=XjJQBjWYDTs&amp;t=133s</a:t>
            </a:r>
            <a:endParaRPr lang="en-AU" sz="1600" dirty="0"/>
          </a:p>
          <a:p>
            <a:pPr>
              <a:lnSpc>
                <a:spcPct val="90000"/>
              </a:lnSpc>
            </a:pPr>
            <a:r>
              <a:rPr lang="en-US" sz="1600" dirty="0"/>
              <a:t>The media will try to change beliefs in order to influence peoples attitudes towards their product.</a:t>
            </a:r>
          </a:p>
          <a:p>
            <a:pPr>
              <a:lnSpc>
                <a:spcPct val="90000"/>
              </a:lnSpc>
            </a:pPr>
            <a:r>
              <a:rPr lang="en-US" sz="1600" dirty="0"/>
              <a:t>Messages delivered by the media imply that they represent societies values. Individuals will choose to, consciously or not, take on these values.</a:t>
            </a:r>
          </a:p>
          <a:p>
            <a:pPr marL="0" indent="0">
              <a:lnSpc>
                <a:spcPct val="90000"/>
              </a:lnSpc>
              <a:buNone/>
            </a:pPr>
            <a:r>
              <a:rPr lang="en-US" sz="1600" u="sng" dirty="0"/>
              <a:t>Reading</a:t>
            </a:r>
          </a:p>
          <a:p>
            <a:pPr marL="0" indent="0">
              <a:lnSpc>
                <a:spcPct val="90000"/>
              </a:lnSpc>
              <a:buNone/>
            </a:pPr>
            <a:r>
              <a:rPr lang="en-US" sz="1600" dirty="0"/>
              <a:t>Text: Pages 68-71</a:t>
            </a:r>
            <a:endParaRPr lang="en-AU" sz="1600" dirty="0"/>
          </a:p>
        </p:txBody>
      </p:sp>
    </p:spTree>
    <p:extLst>
      <p:ext uri="{BB962C8B-B14F-4D97-AF65-F5344CB8AC3E}">
        <p14:creationId xmlns:p14="http://schemas.microsoft.com/office/powerpoint/2010/main" val="32392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816638"/>
            <a:ext cx="2525519" cy="5224724"/>
          </a:xfrm>
        </p:spPr>
        <p:txBody>
          <a:bodyPr anchor="ctr">
            <a:normAutofit/>
          </a:bodyPr>
          <a:lstStyle/>
          <a:p>
            <a:r>
              <a:rPr lang="en-US" dirty="0"/>
              <a:t>Negative Media Influence</a:t>
            </a:r>
            <a:endParaRPr lang="en-AU" dirty="0"/>
          </a:p>
        </p:txBody>
      </p:sp>
      <p:sp>
        <p:nvSpPr>
          <p:cNvPr id="3" name="Content Placeholder 2"/>
          <p:cNvSpPr>
            <a:spLocks noGrp="1"/>
          </p:cNvSpPr>
          <p:nvPr>
            <p:ph idx="1"/>
          </p:nvPr>
        </p:nvSpPr>
        <p:spPr>
          <a:xfrm>
            <a:off x="3181353" y="404664"/>
            <a:ext cx="5207071" cy="6453336"/>
          </a:xfrm>
        </p:spPr>
        <p:txBody>
          <a:bodyPr anchor="ctr">
            <a:normAutofit/>
          </a:bodyPr>
          <a:lstStyle/>
          <a:p>
            <a:pPr>
              <a:lnSpc>
                <a:spcPct val="90000"/>
              </a:lnSpc>
            </a:pPr>
            <a:r>
              <a:rPr lang="en-US" sz="1600" dirty="0"/>
              <a:t>How can media negatively influence our beliefs?</a:t>
            </a:r>
          </a:p>
          <a:p>
            <a:pPr>
              <a:lnSpc>
                <a:spcPct val="90000"/>
              </a:lnSpc>
            </a:pPr>
            <a:endParaRPr lang="en-US" sz="1600" dirty="0"/>
          </a:p>
          <a:p>
            <a:pPr>
              <a:lnSpc>
                <a:spcPct val="90000"/>
              </a:lnSpc>
            </a:pPr>
            <a:r>
              <a:rPr lang="en-US" sz="1600" dirty="0"/>
              <a:t>Sometimes this can backfire and causes issues</a:t>
            </a:r>
          </a:p>
          <a:p>
            <a:pPr>
              <a:lnSpc>
                <a:spcPct val="90000"/>
              </a:lnSpc>
            </a:pPr>
            <a:endParaRPr lang="en-US" sz="1600" dirty="0"/>
          </a:p>
          <a:p>
            <a:pPr>
              <a:lnSpc>
                <a:spcPct val="90000"/>
              </a:lnSpc>
            </a:pPr>
            <a:r>
              <a:rPr lang="en-AU" sz="1600" dirty="0">
                <a:hlinkClick r:id="rId2"/>
              </a:rPr>
              <a:t>https://www.youtube.com/watch?v=zJENOWWdzzs</a:t>
            </a:r>
            <a:r>
              <a:rPr lang="en-AU" sz="1600" dirty="0"/>
              <a:t> 5:50. 10 Offensive ad campaigns</a:t>
            </a:r>
          </a:p>
        </p:txBody>
      </p:sp>
    </p:spTree>
    <p:extLst>
      <p:ext uri="{BB962C8B-B14F-4D97-AF65-F5344CB8AC3E}">
        <p14:creationId xmlns:p14="http://schemas.microsoft.com/office/powerpoint/2010/main" val="23001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endParaRPr lang="en-AU" dirty="0"/>
          </a:p>
        </p:txBody>
      </p:sp>
      <p:sp>
        <p:nvSpPr>
          <p:cNvPr id="3" name="Content Placeholder 2"/>
          <p:cNvSpPr>
            <a:spLocks noGrp="1"/>
          </p:cNvSpPr>
          <p:nvPr>
            <p:ph idx="1"/>
          </p:nvPr>
        </p:nvSpPr>
        <p:spPr/>
        <p:txBody>
          <a:bodyPr/>
          <a:lstStyle/>
          <a:p>
            <a:r>
              <a:rPr lang="en-US" dirty="0"/>
              <a:t>Pick a piece of media (TV show, movie, magazine, advertisement)</a:t>
            </a:r>
          </a:p>
          <a:p>
            <a:pPr>
              <a:buFont typeface="Arial" charset="0"/>
              <a:buChar char="•"/>
            </a:pPr>
            <a:r>
              <a:rPr lang="en-US" dirty="0"/>
              <a:t>Analyse this piece of media:</a:t>
            </a:r>
          </a:p>
          <a:p>
            <a:pPr>
              <a:buFontTx/>
              <a:buChar char="-"/>
            </a:pPr>
            <a:r>
              <a:rPr lang="en-US" dirty="0"/>
              <a:t>How does this piece of media influence a person’s belief?</a:t>
            </a:r>
          </a:p>
          <a:p>
            <a:pPr>
              <a:buFontTx/>
              <a:buChar char="-"/>
            </a:pPr>
            <a:r>
              <a:rPr lang="en-US" dirty="0"/>
              <a:t>How might this piece of media influence a person’s behaviour specific to health?</a:t>
            </a:r>
          </a:p>
          <a:p>
            <a:pPr>
              <a:buFontTx/>
              <a:buChar char="-"/>
            </a:pPr>
            <a:endParaRPr lang="en-US" dirty="0"/>
          </a:p>
          <a:p>
            <a:pPr>
              <a:buFontTx/>
              <a:buChar char="-"/>
            </a:pPr>
            <a:endParaRPr lang="en-US" dirty="0"/>
          </a:p>
          <a:p>
            <a:pPr marL="0" indent="0">
              <a:buNone/>
            </a:pPr>
            <a:endParaRPr lang="en-AU" dirty="0"/>
          </a:p>
        </p:txBody>
      </p:sp>
    </p:spTree>
    <p:extLst>
      <p:ext uri="{BB962C8B-B14F-4D97-AF65-F5344CB8AC3E}">
        <p14:creationId xmlns:p14="http://schemas.microsoft.com/office/powerpoint/2010/main" val="377725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0" y="609600"/>
            <a:ext cx="6447501" cy="1320800"/>
          </a:xfrm>
        </p:spPr>
        <p:txBody>
          <a:bodyPr>
            <a:normAutofit/>
          </a:bodyPr>
          <a:lstStyle/>
          <a:p>
            <a:r>
              <a:rPr lang="en-US" dirty="0"/>
              <a:t>How does media work?</a:t>
            </a:r>
            <a:endParaRPr lang="en-AU" dirty="0"/>
          </a:p>
        </p:txBody>
      </p:sp>
      <p:sp>
        <p:nvSpPr>
          <p:cNvPr id="3" name="Content Placeholder 2"/>
          <p:cNvSpPr>
            <a:spLocks noGrp="1"/>
          </p:cNvSpPr>
          <p:nvPr>
            <p:ph idx="1"/>
          </p:nvPr>
        </p:nvSpPr>
        <p:spPr>
          <a:xfrm>
            <a:off x="179512" y="1628801"/>
            <a:ext cx="6883445" cy="4760916"/>
          </a:xfrm>
        </p:spPr>
        <p:txBody>
          <a:bodyPr>
            <a:normAutofit/>
          </a:bodyPr>
          <a:lstStyle/>
          <a:p>
            <a:pPr>
              <a:lnSpc>
                <a:spcPct val="90000"/>
              </a:lnSpc>
            </a:pPr>
            <a:r>
              <a:rPr lang="en-US" sz="1300" dirty="0"/>
              <a:t>Physical and structural factors can create opportunity, incentive or barriers which influences ability to partake in healthy behaviour. The media will try to influence these factors.</a:t>
            </a:r>
          </a:p>
          <a:p>
            <a:pPr marL="0" indent="0">
              <a:lnSpc>
                <a:spcPct val="90000"/>
              </a:lnSpc>
              <a:buNone/>
            </a:pPr>
            <a:r>
              <a:rPr lang="en-US" sz="1300" b="1" u="sng" dirty="0"/>
              <a:t>Opportunity- </a:t>
            </a:r>
            <a:r>
              <a:rPr lang="en-US" sz="1300" b="1" u="sng" dirty="0">
                <a:hlinkClick r:id="rId2"/>
              </a:rPr>
              <a:t>Jetts ad </a:t>
            </a:r>
            <a:endParaRPr lang="en-US" sz="1300" b="1" u="sng" dirty="0"/>
          </a:p>
          <a:p>
            <a:pPr marL="0" indent="0">
              <a:lnSpc>
                <a:spcPct val="90000"/>
              </a:lnSpc>
              <a:buNone/>
            </a:pPr>
            <a:r>
              <a:rPr lang="en-US" sz="1300" dirty="0"/>
              <a:t>Media will use limited opportunity in order to create fast action that may not have been desired if not for the media message. </a:t>
            </a:r>
            <a:endParaRPr lang="en-US" sz="1300" b="1" u="sng" dirty="0"/>
          </a:p>
          <a:p>
            <a:pPr marL="0" indent="0">
              <a:lnSpc>
                <a:spcPct val="90000"/>
              </a:lnSpc>
              <a:buNone/>
            </a:pPr>
            <a:r>
              <a:rPr lang="en-US" sz="1300" b="1" u="sng" dirty="0"/>
              <a:t>Incentives-</a:t>
            </a:r>
          </a:p>
          <a:p>
            <a:pPr marL="0" indent="0">
              <a:lnSpc>
                <a:spcPct val="90000"/>
              </a:lnSpc>
              <a:buNone/>
            </a:pPr>
            <a:r>
              <a:rPr lang="en-US" sz="1300" dirty="0"/>
              <a:t>The media will sell a certain product creating an expectation of certain outcomes. </a:t>
            </a:r>
            <a:r>
              <a:rPr lang="en-US" sz="1300" dirty="0">
                <a:hlinkClick r:id="rId3"/>
              </a:rPr>
              <a:t>Want 6 pack abs?</a:t>
            </a:r>
            <a:endParaRPr lang="en-US" sz="1300" dirty="0"/>
          </a:p>
          <a:p>
            <a:pPr marL="0" indent="0">
              <a:lnSpc>
                <a:spcPct val="90000"/>
              </a:lnSpc>
              <a:buNone/>
            </a:pPr>
            <a:r>
              <a:rPr lang="en-US" sz="1300" dirty="0"/>
              <a:t>http://www.healthguidance.org/entry/2136/1/Tone-Abs-With-Electronic-Muscle-Stimulator-Can-Body-Fat-Melt-Away.html</a:t>
            </a:r>
          </a:p>
          <a:p>
            <a:pPr marL="0" indent="0">
              <a:lnSpc>
                <a:spcPct val="90000"/>
              </a:lnSpc>
              <a:buNone/>
            </a:pPr>
            <a:r>
              <a:rPr lang="en-US" sz="1300" b="1" u="sng" dirty="0"/>
              <a:t>Barriers-</a:t>
            </a:r>
          </a:p>
          <a:p>
            <a:pPr marL="0" indent="0">
              <a:lnSpc>
                <a:spcPct val="90000"/>
              </a:lnSpc>
              <a:buNone/>
            </a:pPr>
            <a:r>
              <a:rPr lang="en-US" sz="1300" dirty="0"/>
              <a:t>The media will also sell solutions to perceived barriers. These can be both positive or negative. </a:t>
            </a:r>
            <a:r>
              <a:rPr lang="en-US" sz="1300" dirty="0">
                <a:hlinkClick r:id="rId4"/>
              </a:rPr>
              <a:t>https://www.youtube.com/watch?v=MP77JOrD-WE</a:t>
            </a:r>
            <a:endParaRPr lang="en-US" sz="1300" dirty="0"/>
          </a:p>
          <a:p>
            <a:pPr marL="0" indent="0">
              <a:lnSpc>
                <a:spcPct val="90000"/>
              </a:lnSpc>
              <a:buNone/>
            </a:pPr>
            <a:r>
              <a:rPr lang="en-US" sz="1300" dirty="0">
                <a:hlinkClick r:id="rId5"/>
              </a:rPr>
              <a:t>https://imgur.com/gallery/oUbUG</a:t>
            </a:r>
            <a:r>
              <a:rPr lang="en-US" sz="1300" dirty="0"/>
              <a:t> </a:t>
            </a:r>
          </a:p>
          <a:p>
            <a:pPr>
              <a:lnSpc>
                <a:spcPct val="90000"/>
              </a:lnSpc>
            </a:pPr>
            <a:endParaRPr lang="en-US" sz="1300" dirty="0"/>
          </a:p>
          <a:p>
            <a:pPr>
              <a:lnSpc>
                <a:spcPct val="90000"/>
              </a:lnSpc>
            </a:pPr>
            <a:endParaRPr lang="en-AU" sz="1300" dirty="0"/>
          </a:p>
        </p:txBody>
      </p:sp>
    </p:spTree>
    <p:extLst>
      <p:ext uri="{BB962C8B-B14F-4D97-AF65-F5344CB8AC3E}">
        <p14:creationId xmlns:p14="http://schemas.microsoft.com/office/powerpoint/2010/main" val="23934600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0" y="609600"/>
            <a:ext cx="6447501" cy="1320800"/>
          </a:xfrm>
        </p:spPr>
        <p:txBody>
          <a:bodyPr>
            <a:normAutofit/>
          </a:bodyPr>
          <a:lstStyle/>
          <a:p>
            <a:r>
              <a:rPr lang="en-US" dirty="0"/>
              <a:t>Social Networks</a:t>
            </a:r>
            <a:endParaRPr lang="en-AU" dirty="0"/>
          </a:p>
        </p:txBody>
      </p:sp>
      <p:sp>
        <p:nvSpPr>
          <p:cNvPr id="3" name="Content Placeholder 2"/>
          <p:cNvSpPr>
            <a:spLocks noGrp="1"/>
          </p:cNvSpPr>
          <p:nvPr>
            <p:ph idx="1"/>
          </p:nvPr>
        </p:nvSpPr>
        <p:spPr>
          <a:xfrm>
            <a:off x="508000" y="2160589"/>
            <a:ext cx="6447501" cy="3880773"/>
          </a:xfrm>
        </p:spPr>
        <p:txBody>
          <a:bodyPr>
            <a:normAutofit lnSpcReduction="10000"/>
          </a:bodyPr>
          <a:lstStyle/>
          <a:p>
            <a:pPr>
              <a:lnSpc>
                <a:spcPct val="90000"/>
              </a:lnSpc>
            </a:pPr>
            <a:r>
              <a:rPr lang="en-US" sz="1500"/>
              <a:t>Each person in a social network will be connected through either a one-way tie, or a two-way tie.</a:t>
            </a:r>
          </a:p>
          <a:p>
            <a:pPr lvl="1">
              <a:lnSpc>
                <a:spcPct val="90000"/>
              </a:lnSpc>
            </a:pPr>
            <a:r>
              <a:rPr lang="en-US" sz="1500"/>
              <a:t>One-way: information flows from one person to another</a:t>
            </a:r>
          </a:p>
          <a:p>
            <a:pPr lvl="1">
              <a:lnSpc>
                <a:spcPct val="90000"/>
              </a:lnSpc>
            </a:pPr>
            <a:r>
              <a:rPr lang="en-US" sz="1500"/>
              <a:t>Two-way: information flows back and forth between two people</a:t>
            </a:r>
          </a:p>
          <a:p>
            <a:pPr lvl="1">
              <a:lnSpc>
                <a:spcPct val="90000"/>
              </a:lnSpc>
            </a:pPr>
            <a:endParaRPr lang="en-US" sz="1500"/>
          </a:p>
          <a:p>
            <a:pPr>
              <a:lnSpc>
                <a:spcPct val="90000"/>
              </a:lnSpc>
            </a:pPr>
            <a:r>
              <a:rPr lang="en-US" sz="1500"/>
              <a:t> When looking at beliefs, attitudes and values look at who you interact with, and who they interact with as well.</a:t>
            </a:r>
          </a:p>
          <a:p>
            <a:pPr>
              <a:lnSpc>
                <a:spcPct val="90000"/>
              </a:lnSpc>
            </a:pPr>
            <a:endParaRPr lang="en-US" sz="1500"/>
          </a:p>
          <a:p>
            <a:pPr>
              <a:lnSpc>
                <a:spcPct val="90000"/>
              </a:lnSpc>
            </a:pPr>
            <a:r>
              <a:rPr lang="en-US" sz="1500"/>
              <a:t>A persons beliefs may be influenced by someone in their social network who they do not directly interact with.</a:t>
            </a:r>
          </a:p>
          <a:p>
            <a:pPr>
              <a:lnSpc>
                <a:spcPct val="90000"/>
              </a:lnSpc>
            </a:pPr>
            <a:endParaRPr lang="en-US" sz="1500"/>
          </a:p>
          <a:p>
            <a:pPr marL="0" indent="0">
              <a:lnSpc>
                <a:spcPct val="90000"/>
              </a:lnSpc>
              <a:buNone/>
            </a:pPr>
            <a:r>
              <a:rPr lang="en-US" sz="1500" u="sng"/>
              <a:t>Reading</a:t>
            </a:r>
          </a:p>
          <a:p>
            <a:pPr marL="0" indent="0">
              <a:lnSpc>
                <a:spcPct val="90000"/>
              </a:lnSpc>
              <a:buNone/>
            </a:pPr>
            <a:r>
              <a:rPr lang="en-US" sz="1500"/>
              <a:t>Textbook page 72</a:t>
            </a:r>
          </a:p>
          <a:p>
            <a:pPr>
              <a:lnSpc>
                <a:spcPct val="90000"/>
              </a:lnSpc>
            </a:pPr>
            <a:endParaRPr lang="en-US" sz="1500"/>
          </a:p>
        </p:txBody>
      </p:sp>
    </p:spTree>
    <p:extLst>
      <p:ext uri="{BB962C8B-B14F-4D97-AF65-F5344CB8AC3E}">
        <p14:creationId xmlns:p14="http://schemas.microsoft.com/office/powerpoint/2010/main" val="418811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ircuit board&#10;&#10;Description automatically generated">
            <a:extLst>
              <a:ext uri="{FF2B5EF4-FFF2-40B4-BE49-F238E27FC236}">
                <a16:creationId xmlns:a16="http://schemas.microsoft.com/office/drawing/2014/main" id="{AC1DE8FA-C059-4A3D-9101-3E40D5AE42E5}"/>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87" r="9412" b="-1"/>
          <a:stretch/>
        </p:blipFill>
        <p:spPr>
          <a:xfrm>
            <a:off x="20" y="10"/>
            <a:ext cx="9143980" cy="6857990"/>
          </a:xfrm>
          <a:prstGeom prst="rect">
            <a:avLst/>
          </a:prstGeom>
        </p:spPr>
      </p:pic>
      <p:sp>
        <p:nvSpPr>
          <p:cNvPr id="2" name="Title 1"/>
          <p:cNvSpPr>
            <a:spLocks noGrp="1"/>
          </p:cNvSpPr>
          <p:nvPr>
            <p:ph type="title"/>
          </p:nvPr>
        </p:nvSpPr>
        <p:spPr>
          <a:xfrm>
            <a:off x="508000" y="609600"/>
            <a:ext cx="6447501" cy="1320800"/>
          </a:xfrm>
        </p:spPr>
        <p:txBody>
          <a:bodyPr>
            <a:normAutofit/>
          </a:bodyPr>
          <a:lstStyle/>
          <a:p>
            <a:r>
              <a:rPr lang="en-US"/>
              <a:t>Beliefs	</a:t>
            </a:r>
            <a:endParaRPr lang="en-AU"/>
          </a:p>
        </p:txBody>
      </p:sp>
      <p:sp>
        <p:nvSpPr>
          <p:cNvPr id="3" name="Content Placeholder 2"/>
          <p:cNvSpPr>
            <a:spLocks noGrp="1"/>
          </p:cNvSpPr>
          <p:nvPr>
            <p:ph idx="1"/>
          </p:nvPr>
        </p:nvSpPr>
        <p:spPr>
          <a:xfrm>
            <a:off x="508000" y="1412776"/>
            <a:ext cx="8128000" cy="4968552"/>
          </a:xfrm>
        </p:spPr>
        <p:txBody>
          <a:bodyPr>
            <a:normAutofit/>
          </a:bodyPr>
          <a:lstStyle/>
          <a:p>
            <a:r>
              <a:rPr lang="en-US" b="1" i="1" dirty="0">
                <a:solidFill>
                  <a:srgbClr val="FFFFFF"/>
                </a:solidFill>
                <a:latin typeface="Arial-ItalicMT"/>
              </a:rPr>
              <a:t>Definition of Belief</a:t>
            </a:r>
            <a:r>
              <a:rPr lang="en-US" i="1" dirty="0">
                <a:solidFill>
                  <a:srgbClr val="FFFFFF"/>
                </a:solidFill>
                <a:latin typeface="Arial-ItalicMT"/>
              </a:rPr>
              <a:t>: </a:t>
            </a:r>
            <a:r>
              <a:rPr lang="en-US" dirty="0">
                <a:solidFill>
                  <a:srgbClr val="FFFFFF"/>
                </a:solidFill>
                <a:latin typeface="ArialMT"/>
              </a:rPr>
              <a:t>A person’s sense of right and wrong and assumptions made about things encountered in life or what is believed to be real and true. They differ in intensity depending on the subject they are being held on </a:t>
            </a:r>
            <a:r>
              <a:rPr lang="en-US" dirty="0" err="1">
                <a:solidFill>
                  <a:srgbClr val="FFFFFF"/>
                </a:solidFill>
                <a:latin typeface="ArialMT"/>
              </a:rPr>
              <a:t>ie</a:t>
            </a:r>
            <a:r>
              <a:rPr lang="en-US" dirty="0">
                <a:solidFill>
                  <a:srgbClr val="FFFFFF"/>
                </a:solidFill>
                <a:latin typeface="ArialMT"/>
              </a:rPr>
              <a:t>. Stronger belief about more important subjects.</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8" name="TextBox 7">
            <a:extLst>
              <a:ext uri="{FF2B5EF4-FFF2-40B4-BE49-F238E27FC236}">
                <a16:creationId xmlns:a16="http://schemas.microsoft.com/office/drawing/2014/main" id="{77CF96E9-A938-42C5-BEB3-B79E55FC7A22}"/>
              </a:ext>
            </a:extLst>
          </p:cNvPr>
          <p:cNvSpPr txBox="1"/>
          <p:nvPr/>
        </p:nvSpPr>
        <p:spPr>
          <a:xfrm>
            <a:off x="1000126" y="3847386"/>
            <a:ext cx="6416329" cy="2776145"/>
          </a:xfrm>
          <a:prstGeom prst="rect">
            <a:avLst/>
          </a:prstGeom>
          <a:noFill/>
        </p:spPr>
        <p:txBody>
          <a:bodyPr wrap="square" rtlCol="0">
            <a:spAutoFit/>
          </a:bodyPr>
          <a:lstStyle/>
          <a:p>
            <a:pPr marL="742950" lvl="1" indent="-285750">
              <a:lnSpc>
                <a:spcPct val="90000"/>
              </a:lnSpc>
              <a:spcAft>
                <a:spcPts val="600"/>
              </a:spcAft>
              <a:buFont typeface="Arial" panose="020B0604020202020204" pitchFamily="34" charset="0"/>
              <a:buChar char="•"/>
            </a:pPr>
            <a:r>
              <a:rPr lang="en-US" sz="1600" i="1" dirty="0"/>
              <a:t>E.g. Person A might believe that being vegetarian is the healthiest way to live. Not eating meat is important Another person may disagree and love eating meat</a:t>
            </a:r>
            <a:endParaRPr lang="en-US" sz="1600" i="1"/>
          </a:p>
          <a:p>
            <a:pPr marL="742950" lvl="1" indent="-285750">
              <a:lnSpc>
                <a:spcPct val="90000"/>
              </a:lnSpc>
              <a:spcAft>
                <a:spcPts val="600"/>
              </a:spcAft>
              <a:buFont typeface="Arial" panose="020B0604020202020204" pitchFamily="34" charset="0"/>
              <a:buChar char="•"/>
            </a:pPr>
            <a:r>
              <a:rPr lang="en-US" sz="1600" i="1" dirty="0"/>
              <a:t>E.g. Person A may believe that Jesus live, died and rose again. This would be a strong belief.  Person B may not have a strong belief either way</a:t>
            </a:r>
            <a:endParaRPr lang="en-US" sz="1600" i="1"/>
          </a:p>
          <a:p>
            <a:pPr marL="285750" indent="-285750">
              <a:lnSpc>
                <a:spcPct val="90000"/>
              </a:lnSpc>
              <a:spcAft>
                <a:spcPts val="600"/>
              </a:spcAft>
              <a:buFont typeface="Arial" panose="020B0604020202020204" pitchFamily="34" charset="0"/>
              <a:buChar char="•"/>
            </a:pPr>
            <a:endParaRPr lang="en-US" sz="1600" i="1"/>
          </a:p>
          <a:p>
            <a:pPr marL="742950" lvl="1" indent="-285750">
              <a:lnSpc>
                <a:spcPct val="90000"/>
              </a:lnSpc>
              <a:spcAft>
                <a:spcPts val="600"/>
              </a:spcAft>
              <a:buFont typeface="Arial" panose="020B0604020202020204" pitchFamily="34" charset="0"/>
              <a:buChar char="•"/>
            </a:pPr>
            <a:r>
              <a:rPr lang="en-US" sz="1600" i="1" dirty="0"/>
              <a:t>Turn to your partner and come up with another example…</a:t>
            </a:r>
            <a:endParaRPr lang="en-US" sz="1600" i="1"/>
          </a:p>
          <a:p>
            <a:pPr>
              <a:lnSpc>
                <a:spcPct val="90000"/>
              </a:lnSpc>
              <a:spcAft>
                <a:spcPts val="600"/>
              </a:spcAft>
            </a:pPr>
            <a:endParaRPr lang="en-US" i="1"/>
          </a:p>
          <a:p>
            <a:pPr>
              <a:spcAft>
                <a:spcPts val="600"/>
              </a:spcAft>
            </a:pPr>
            <a:endParaRPr lang="en-AU"/>
          </a:p>
        </p:txBody>
      </p:sp>
      <p:sp>
        <p:nvSpPr>
          <p:cNvPr id="6" name="Rectangle 1">
            <a:extLst>
              <a:ext uri="{FF2B5EF4-FFF2-40B4-BE49-F238E27FC236}">
                <a16:creationId xmlns:a16="http://schemas.microsoft.com/office/drawing/2014/main" id="{5619BB44-C0D6-4C0D-BE9E-1DF24873C84F}"/>
              </a:ext>
            </a:extLst>
          </p:cNvPr>
          <p:cNvSpPr>
            <a:spLocks noChangeArrowheads="1"/>
          </p:cNvSpPr>
          <p:nvPr/>
        </p:nvSpPr>
        <p:spPr bwMode="auto">
          <a:xfrm>
            <a:off x="-8188702" y="-740308"/>
            <a:ext cx="714291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D050171-5406-4A09-865B-14EB23AA6B70}"/>
              </a:ext>
            </a:extLst>
          </p:cNvPr>
          <p:cNvSpPr txBox="1"/>
          <p:nvPr/>
        </p:nvSpPr>
        <p:spPr>
          <a:xfrm>
            <a:off x="6747190" y="6657945"/>
            <a:ext cx="239681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www.foodista.com/blog/2011/03/30/the-must-have-vegetarian-cookbook">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9676142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0" y="609600"/>
            <a:ext cx="6447501" cy="1320800"/>
          </a:xfrm>
        </p:spPr>
        <p:txBody>
          <a:bodyPr>
            <a:normAutofit/>
          </a:bodyPr>
          <a:lstStyle/>
          <a:p>
            <a:r>
              <a:rPr lang="en-US" dirty="0"/>
              <a:t>Connectedness</a:t>
            </a:r>
            <a:endParaRPr lang="en-AU" dirty="0"/>
          </a:p>
        </p:txBody>
      </p:sp>
      <p:sp>
        <p:nvSpPr>
          <p:cNvPr id="3" name="Content Placeholder 2"/>
          <p:cNvSpPr>
            <a:spLocks noGrp="1"/>
          </p:cNvSpPr>
          <p:nvPr>
            <p:ph idx="1"/>
          </p:nvPr>
        </p:nvSpPr>
        <p:spPr>
          <a:xfrm>
            <a:off x="508000" y="2160589"/>
            <a:ext cx="6447501" cy="3880773"/>
          </a:xfrm>
        </p:spPr>
        <p:txBody>
          <a:bodyPr>
            <a:normAutofit/>
          </a:bodyPr>
          <a:lstStyle/>
          <a:p>
            <a:r>
              <a:rPr lang="en-US" dirty="0"/>
              <a:t>People involved in highly connected networks will be more influenced than those with minimal connectedness.</a:t>
            </a:r>
          </a:p>
          <a:p>
            <a:r>
              <a:rPr lang="en-US" dirty="0"/>
              <a:t>If someone in a tightly connected network changes their beliefs about a certain topic, this change could spread through the network very quickly.</a:t>
            </a:r>
          </a:p>
          <a:p>
            <a:pPr lvl="1"/>
            <a:endParaRPr lang="en-US"/>
          </a:p>
          <a:p>
            <a:r>
              <a:rPr lang="en-AU" dirty="0">
                <a:hlinkClick r:id="rId2"/>
              </a:rPr>
              <a:t>https://www.youtube.com/watch?v=2U-tOghblfE</a:t>
            </a:r>
            <a:endParaRPr lang="en-AU" dirty="0"/>
          </a:p>
          <a:p>
            <a:endParaRPr lang="en-AU" dirty="0"/>
          </a:p>
        </p:txBody>
      </p:sp>
    </p:spTree>
    <p:extLst>
      <p:ext uri="{BB962C8B-B14F-4D97-AF65-F5344CB8AC3E}">
        <p14:creationId xmlns:p14="http://schemas.microsoft.com/office/powerpoint/2010/main" val="3223261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360" y="1382486"/>
            <a:ext cx="2660686" cy="4093028"/>
          </a:xfrm>
        </p:spPr>
        <p:txBody>
          <a:bodyPr anchor="ctr">
            <a:normAutofit/>
          </a:bodyPr>
          <a:lstStyle/>
          <a:p>
            <a:r>
              <a:rPr lang="en-US" sz="3800"/>
              <a:t>VIDEO</a:t>
            </a:r>
            <a:endParaRPr lang="en-AU" sz="3800"/>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F9F78D9-2320-43D9-92F7-1C1D1BE6522B}"/>
              </a:ext>
            </a:extLst>
          </p:cNvPr>
          <p:cNvGraphicFramePr>
            <a:graphicFrameLocks noGrp="1"/>
          </p:cNvGraphicFramePr>
          <p:nvPr>
            <p:ph idx="1"/>
            <p:extLst>
              <p:ext uri="{D42A27DB-BD31-4B8C-83A1-F6EECF244321}">
                <p14:modId xmlns:p14="http://schemas.microsoft.com/office/powerpoint/2010/main" val="2382630796"/>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35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a:t>
            </a:r>
            <a:endParaRPr lang="en-AU" dirty="0"/>
          </a:p>
        </p:txBody>
      </p:sp>
      <p:sp>
        <p:nvSpPr>
          <p:cNvPr id="3" name="Content Placeholder 2"/>
          <p:cNvSpPr>
            <a:spLocks noGrp="1"/>
          </p:cNvSpPr>
          <p:nvPr>
            <p:ph idx="1"/>
          </p:nvPr>
        </p:nvSpPr>
        <p:spPr/>
        <p:txBody>
          <a:bodyPr/>
          <a:lstStyle/>
          <a:p>
            <a:pPr marL="0" indent="0">
              <a:buNone/>
            </a:pPr>
            <a:r>
              <a:rPr lang="en-US" dirty="0"/>
              <a:t>Lockhart, E. (2010). </a:t>
            </a:r>
            <a:r>
              <a:rPr lang="en-US" i="1" dirty="0"/>
              <a:t>Health Studies Stage 2A-b. </a:t>
            </a:r>
            <a:r>
              <a:rPr lang="en-US" dirty="0" err="1"/>
              <a:t>Madeley</a:t>
            </a:r>
            <a:r>
              <a:rPr lang="en-US" dirty="0"/>
              <a:t>: Print Publishing.</a:t>
            </a:r>
          </a:p>
          <a:p>
            <a:pPr marL="0" indent="0">
              <a:buNone/>
            </a:pPr>
            <a:endParaRPr lang="en-US" dirty="0"/>
          </a:p>
          <a:p>
            <a:pPr marL="0" indent="0">
              <a:buNone/>
            </a:pPr>
            <a:r>
              <a:rPr lang="en-US" dirty="0"/>
              <a:t>Image from:</a:t>
            </a:r>
          </a:p>
          <a:p>
            <a:pPr marL="0" indent="0">
              <a:buNone/>
            </a:pPr>
            <a:r>
              <a:rPr lang="en-AU" dirty="0">
                <a:hlinkClick r:id="rId2"/>
              </a:rPr>
              <a:t>http://www.minionmovie.com.au/</a:t>
            </a: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439019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0404-569C-4063-9F28-00267E6F7CF7}"/>
              </a:ext>
            </a:extLst>
          </p:cNvPr>
          <p:cNvSpPr>
            <a:spLocks noGrp="1"/>
          </p:cNvSpPr>
          <p:nvPr>
            <p:ph type="title"/>
          </p:nvPr>
        </p:nvSpPr>
        <p:spPr/>
        <p:txBody>
          <a:bodyPr/>
          <a:lstStyle/>
          <a:p>
            <a:r>
              <a:rPr lang="en-US" dirty="0"/>
              <a:t>Quiz </a:t>
            </a:r>
            <a:endParaRPr lang="en-AU" dirty="0"/>
          </a:p>
        </p:txBody>
      </p:sp>
      <p:sp>
        <p:nvSpPr>
          <p:cNvPr id="3" name="Content Placeholder 2">
            <a:extLst>
              <a:ext uri="{FF2B5EF4-FFF2-40B4-BE49-F238E27FC236}">
                <a16:creationId xmlns:a16="http://schemas.microsoft.com/office/drawing/2014/main" id="{DB335C1F-0803-44E8-B135-6E9C4F5A40E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82375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dirty="0"/>
              <a:t>SEMESTER ONE EXAM</a:t>
            </a:r>
            <a:endParaRPr lang="en-AU" sz="8000" dirty="0"/>
          </a:p>
        </p:txBody>
      </p:sp>
    </p:spTree>
    <p:extLst>
      <p:ext uri="{BB962C8B-B14F-4D97-AF65-F5344CB8AC3E}">
        <p14:creationId xmlns:p14="http://schemas.microsoft.com/office/powerpoint/2010/main" val="2821296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A880-7665-4FAD-83CE-8CA650DBD786}"/>
              </a:ext>
            </a:extLst>
          </p:cNvPr>
          <p:cNvSpPr>
            <a:spLocks noGrp="1"/>
          </p:cNvSpPr>
          <p:nvPr>
            <p:ph type="title"/>
          </p:nvPr>
        </p:nvSpPr>
        <p:spPr/>
        <p:txBody>
          <a:bodyPr/>
          <a:lstStyle/>
          <a:p>
            <a:r>
              <a:rPr lang="en-US" dirty="0"/>
              <a:t>Syllabus points</a:t>
            </a:r>
            <a:endParaRPr lang="en-AU" dirty="0"/>
          </a:p>
        </p:txBody>
      </p:sp>
      <p:pic>
        <p:nvPicPr>
          <p:cNvPr id="4" name="Content Placeholder 3">
            <a:extLst>
              <a:ext uri="{FF2B5EF4-FFF2-40B4-BE49-F238E27FC236}">
                <a16:creationId xmlns:a16="http://schemas.microsoft.com/office/drawing/2014/main" id="{0648CBC5-0CD4-4779-8D7C-F13099F12052}"/>
              </a:ext>
            </a:extLst>
          </p:cNvPr>
          <p:cNvPicPr>
            <a:picLocks noGrp="1" noChangeAspect="1"/>
          </p:cNvPicPr>
          <p:nvPr>
            <p:ph idx="1"/>
          </p:nvPr>
        </p:nvPicPr>
        <p:blipFill>
          <a:blip r:embed="rId2"/>
          <a:stretch>
            <a:fillRect/>
          </a:stretch>
        </p:blipFill>
        <p:spPr>
          <a:xfrm>
            <a:off x="609600" y="2843941"/>
            <a:ext cx="6348413" cy="2514731"/>
          </a:xfrm>
          <a:prstGeom prst="rect">
            <a:avLst/>
          </a:prstGeom>
        </p:spPr>
      </p:pic>
    </p:spTree>
    <p:extLst>
      <p:ext uri="{BB962C8B-B14F-4D97-AF65-F5344CB8AC3E}">
        <p14:creationId xmlns:p14="http://schemas.microsoft.com/office/powerpoint/2010/main" val="302120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picture containing drawing&#10;&#10;Description automatically generated">
            <a:extLst>
              <a:ext uri="{FF2B5EF4-FFF2-40B4-BE49-F238E27FC236}">
                <a16:creationId xmlns:a16="http://schemas.microsoft.com/office/drawing/2014/main" id="{0C998292-58E4-4652-95F2-E1449799BE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485" t="9091" r="-1" b="-1"/>
          <a:stretch/>
        </p:blipFill>
        <p:spPr>
          <a:xfrm>
            <a:off x="20" y="10"/>
            <a:ext cx="9143980" cy="6857990"/>
          </a:xfrm>
          <a:prstGeom prst="rect">
            <a:avLst/>
          </a:prstGeom>
        </p:spPr>
      </p:pic>
      <p:sp>
        <p:nvSpPr>
          <p:cNvPr id="22" name="Isosceles Triangle 2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28150" y="1678665"/>
            <a:ext cx="3427352" cy="2369131"/>
          </a:xfrm>
        </p:spPr>
        <p:txBody>
          <a:bodyPr vert="horz" lIns="91440" tIns="45720" rIns="91440" bIns="45720" rtlCol="0" anchor="b">
            <a:normAutofit/>
          </a:bodyPr>
          <a:lstStyle/>
          <a:p>
            <a:pPr algn="r">
              <a:lnSpc>
                <a:spcPct val="90000"/>
              </a:lnSpc>
            </a:pPr>
            <a:r>
              <a:rPr lang="en-US" sz="5400"/>
              <a:t>Health Belief Model</a:t>
            </a:r>
          </a:p>
        </p:txBody>
      </p:sp>
      <p:sp>
        <p:nvSpPr>
          <p:cNvPr id="3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927B4BB9-1741-4F16-82A0-D566FCAE7333}"/>
              </a:ext>
            </a:extLst>
          </p:cNvPr>
          <p:cNvSpPr txBox="1"/>
          <p:nvPr/>
        </p:nvSpPr>
        <p:spPr>
          <a:xfrm>
            <a:off x="6617346" y="6657945"/>
            <a:ext cx="2526654"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minorkeystone3205.wikidot.com/">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278581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dirty="0"/>
              <a:t>Question to Consider…</a:t>
            </a:r>
            <a:endParaRPr lang="en-AU" dirty="0"/>
          </a:p>
        </p:txBody>
      </p:sp>
      <p:sp>
        <p:nvSpPr>
          <p:cNvPr id="3" name="Content Placeholder 2"/>
          <p:cNvSpPr>
            <a:spLocks noGrp="1"/>
          </p:cNvSpPr>
          <p:nvPr>
            <p:ph idx="1"/>
          </p:nvPr>
        </p:nvSpPr>
        <p:spPr>
          <a:xfrm>
            <a:off x="3907172" y="2160589"/>
            <a:ext cx="3048329" cy="3880773"/>
          </a:xfrm>
        </p:spPr>
        <p:txBody>
          <a:bodyPr>
            <a:normAutofit/>
          </a:bodyPr>
          <a:lstStyle/>
          <a:p>
            <a:r>
              <a:rPr lang="en-AU" dirty="0"/>
              <a:t>If we consider ourselves to be completely healthy and at no risk (or very minimal risk) of illness or disease, would we be motivated to:</a:t>
            </a:r>
          </a:p>
          <a:p>
            <a:r>
              <a:rPr lang="en-AU" dirty="0"/>
              <a:t>Seek medical help? </a:t>
            </a:r>
          </a:p>
          <a:p>
            <a:r>
              <a:rPr lang="en-AU" dirty="0"/>
              <a:t>Be regularly screened/tested? </a:t>
            </a:r>
          </a:p>
          <a:p>
            <a:r>
              <a:rPr lang="en-AU" dirty="0"/>
              <a:t>Be immunized?</a:t>
            </a:r>
          </a:p>
        </p:txBody>
      </p:sp>
      <p:pic>
        <p:nvPicPr>
          <p:cNvPr id="5" name="Picture 4">
            <a:extLst>
              <a:ext uri="{FF2B5EF4-FFF2-40B4-BE49-F238E27FC236}">
                <a16:creationId xmlns:a16="http://schemas.microsoft.com/office/drawing/2014/main" id="{16378945-4384-49A3-957D-0287462D97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920" r="31647" b="-1"/>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042BB2CC-BFE8-4415-AEFC-18F824A9354D}"/>
              </a:ext>
            </a:extLst>
          </p:cNvPr>
          <p:cNvSpPr txBox="1"/>
          <p:nvPr/>
        </p:nvSpPr>
        <p:spPr>
          <a:xfrm>
            <a:off x="6457047" y="6657945"/>
            <a:ext cx="26869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thoughtsonleadership.biz/">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17909662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r>
              <a:rPr lang="en-US"/>
              <a:t>HBM is a health promotion tool that aims to change behaviour </a:t>
            </a:r>
          </a:p>
          <a:p>
            <a:r>
              <a:rPr lang="en-US"/>
              <a:t>All Preventative strategies require the individual to be MOTIVATED to participate in the strategy.</a:t>
            </a:r>
          </a:p>
          <a:p>
            <a:r>
              <a:rPr lang="en-US" err="1"/>
              <a:t>Eg</a:t>
            </a:r>
            <a:r>
              <a:rPr lang="en-US"/>
              <a:t>.    Health Professionals  have to convince the public to have </a:t>
            </a:r>
            <a:r>
              <a:rPr lang="en-US" err="1"/>
              <a:t>immunisations</a:t>
            </a:r>
            <a:r>
              <a:rPr lang="en-US"/>
              <a:t>.</a:t>
            </a:r>
          </a:p>
          <a:p>
            <a:endParaRPr lang="en-US"/>
          </a:p>
          <a:p>
            <a:r>
              <a:rPr lang="en-US">
                <a:hlinkClick r:id="rId2"/>
              </a:rPr>
              <a:t>https://www.youtube.com/watch?v=6iVi5EmlewI</a:t>
            </a:r>
            <a:r>
              <a:rPr lang="en-US"/>
              <a:t> </a:t>
            </a:r>
          </a:p>
          <a:p>
            <a:r>
              <a:rPr lang="en-US"/>
              <a:t>The HEALTH BELIEF MODEL helps us to understand the FACTORS that influence our motivation to participate in health preventative strategies.</a:t>
            </a:r>
            <a:endParaRPr lang="en-AU"/>
          </a:p>
          <a:p>
            <a:endParaRPr lang="en-AU"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40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Health Belief Model</a:t>
            </a:r>
            <a:endParaRPr lang="en-AU"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pPr>
              <a:lnSpc>
                <a:spcPct val="90000"/>
              </a:lnSpc>
            </a:pPr>
            <a:r>
              <a:rPr lang="en-US" sz="1400"/>
              <a:t>Created in the 1950s in response to a failed, free tuberculosis screening program…</a:t>
            </a:r>
          </a:p>
          <a:p>
            <a:pPr>
              <a:lnSpc>
                <a:spcPct val="90000"/>
              </a:lnSpc>
            </a:pPr>
            <a:endParaRPr lang="en-US" sz="1400"/>
          </a:p>
          <a:p>
            <a:pPr>
              <a:lnSpc>
                <a:spcPct val="90000"/>
              </a:lnSpc>
            </a:pPr>
            <a:r>
              <a:rPr lang="en-US" sz="1400"/>
              <a:t>WHY did people not want to use this FREE health prevention strategy???</a:t>
            </a:r>
          </a:p>
          <a:p>
            <a:pPr>
              <a:lnSpc>
                <a:spcPct val="90000"/>
              </a:lnSpc>
            </a:pPr>
            <a:endParaRPr lang="en-US" sz="1400"/>
          </a:p>
          <a:p>
            <a:pPr>
              <a:lnSpc>
                <a:spcPct val="90000"/>
              </a:lnSpc>
            </a:pPr>
            <a:r>
              <a:rPr lang="en-US" sz="1400"/>
              <a:t>The HBM examines attitudes and perceptions towards the issue.</a:t>
            </a:r>
          </a:p>
          <a:p>
            <a:pPr>
              <a:lnSpc>
                <a:spcPct val="90000"/>
              </a:lnSpc>
            </a:pPr>
            <a:r>
              <a:rPr lang="en-US" sz="1400"/>
              <a:t>The HBM assumes that behaviour change occurs with the existence of three ideas at the same time </a:t>
            </a:r>
          </a:p>
          <a:p>
            <a:pPr lvl="1">
              <a:lnSpc>
                <a:spcPct val="90000"/>
              </a:lnSpc>
            </a:pPr>
            <a:r>
              <a:rPr lang="en-US" sz="1400"/>
              <a:t>An individual recognizes that there is enough reason to make a health concern relevant (susceptibility and severity)</a:t>
            </a:r>
          </a:p>
          <a:p>
            <a:pPr lvl="1">
              <a:lnSpc>
                <a:spcPct val="90000"/>
              </a:lnSpc>
            </a:pPr>
            <a:r>
              <a:rPr lang="en-US" sz="1400"/>
              <a:t>The person understands he or she may be vulnerable to a </a:t>
            </a:r>
            <a:r>
              <a:rPr lang="en-US" sz="1400" err="1"/>
              <a:t>diseas</a:t>
            </a:r>
            <a:r>
              <a:rPr lang="en-US" sz="1400"/>
              <a:t> or a negative health outcome (perceived threat)</a:t>
            </a:r>
          </a:p>
          <a:p>
            <a:pPr lvl="1">
              <a:lnSpc>
                <a:spcPct val="90000"/>
              </a:lnSpc>
            </a:pPr>
            <a:r>
              <a:rPr lang="en-US" sz="1400"/>
              <a:t>Individual must </a:t>
            </a:r>
            <a:r>
              <a:rPr lang="en-US" sz="1400" err="1"/>
              <a:t>realise</a:t>
            </a:r>
            <a:r>
              <a:rPr lang="en-US" sz="1400"/>
              <a:t> that behaviour change can be beneficial and will outweigh any costs</a:t>
            </a:r>
          </a:p>
          <a:p>
            <a:pPr>
              <a:lnSpc>
                <a:spcPct val="90000"/>
              </a:lnSpc>
            </a:pPr>
            <a:endParaRPr lang="en-AU" sz="14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24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0"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5"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30300" y="1397000"/>
            <a:ext cx="5825202" cy="2653836"/>
          </a:xfrm>
        </p:spPr>
        <p:txBody>
          <a:bodyPr vert="horz" lIns="91440" tIns="45720" rIns="91440" bIns="45720" rtlCol="0" anchor="b">
            <a:normAutofit/>
          </a:bodyPr>
          <a:lstStyle/>
          <a:p>
            <a:pPr algn="r">
              <a:lnSpc>
                <a:spcPct val="90000"/>
              </a:lnSpc>
            </a:pPr>
            <a:r>
              <a:rPr lang="en-US" sz="4200"/>
              <a:t>What are some commonly held beliefs amongst young people in Australia?</a:t>
            </a:r>
          </a:p>
        </p:txBody>
      </p:sp>
    </p:spTree>
    <p:extLst>
      <p:ext uri="{BB962C8B-B14F-4D97-AF65-F5344CB8AC3E}">
        <p14:creationId xmlns:p14="http://schemas.microsoft.com/office/powerpoint/2010/main" val="357733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preventive strategies:</a:t>
            </a:r>
            <a:endParaRPr lang="en-AU" dirty="0"/>
          </a:p>
        </p:txBody>
      </p:sp>
      <p:sp>
        <p:nvSpPr>
          <p:cNvPr id="3" name="Content Placeholder 2"/>
          <p:cNvSpPr>
            <a:spLocks noGrp="1"/>
          </p:cNvSpPr>
          <p:nvPr>
            <p:ph idx="1"/>
          </p:nvPr>
        </p:nvSpPr>
        <p:spPr/>
        <p:txBody>
          <a:bodyPr/>
          <a:lstStyle/>
          <a:p>
            <a:r>
              <a:rPr lang="en-US" dirty="0" err="1"/>
              <a:t>Immunisation</a:t>
            </a:r>
            <a:endParaRPr lang="en-US" dirty="0"/>
          </a:p>
          <a:p>
            <a:r>
              <a:rPr lang="en-US" dirty="0"/>
              <a:t>Screening (formal and informal)</a:t>
            </a:r>
          </a:p>
          <a:p>
            <a:r>
              <a:rPr lang="en-US" dirty="0"/>
              <a:t>Wearing seatbelts</a:t>
            </a:r>
          </a:p>
          <a:p>
            <a:r>
              <a:rPr lang="en-US" dirty="0"/>
              <a:t>Wearing a helmet</a:t>
            </a:r>
          </a:p>
          <a:p>
            <a:r>
              <a:rPr lang="en-US" dirty="0"/>
              <a:t>Taking medication</a:t>
            </a:r>
          </a:p>
          <a:p>
            <a:r>
              <a:rPr lang="en-US" dirty="0"/>
              <a:t>Taking a first aid course</a:t>
            </a:r>
            <a:endParaRPr lang="en-AU" dirty="0"/>
          </a:p>
          <a:p>
            <a:pPr marL="0" indent="0">
              <a:buNone/>
            </a:pPr>
            <a:r>
              <a:rPr lang="en-US" dirty="0"/>
              <a:t>Come up with two more of your own ideas &gt;&gt;</a:t>
            </a:r>
          </a:p>
          <a:p>
            <a:pPr marL="0" indent="0">
              <a:buNone/>
            </a:pPr>
            <a:endParaRPr lang="en-US" dirty="0"/>
          </a:p>
        </p:txBody>
      </p:sp>
    </p:spTree>
    <p:extLst>
      <p:ext uri="{BB962C8B-B14F-4D97-AF65-F5344CB8AC3E}">
        <p14:creationId xmlns:p14="http://schemas.microsoft.com/office/powerpoint/2010/main" val="1623127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dirty="0"/>
              <a:t>Definition</a:t>
            </a:r>
            <a:endParaRPr lang="en-AU" dirty="0"/>
          </a:p>
        </p:txBody>
      </p:sp>
      <p:sp>
        <p:nvSpPr>
          <p:cNvPr id="3" name="Content Placeholder 2"/>
          <p:cNvSpPr>
            <a:spLocks noGrp="1"/>
          </p:cNvSpPr>
          <p:nvPr>
            <p:ph idx="1"/>
          </p:nvPr>
        </p:nvSpPr>
        <p:spPr>
          <a:xfrm>
            <a:off x="3779912" y="2273402"/>
            <a:ext cx="4841292" cy="4484570"/>
          </a:xfrm>
        </p:spPr>
        <p:txBody>
          <a:bodyPr>
            <a:normAutofit/>
          </a:bodyPr>
          <a:lstStyle/>
          <a:p>
            <a:pPr marL="0" indent="0">
              <a:lnSpc>
                <a:spcPct val="90000"/>
              </a:lnSpc>
              <a:buNone/>
            </a:pPr>
            <a:r>
              <a:rPr lang="en-US" sz="1400" u="sng" dirty="0"/>
              <a:t>Perception: </a:t>
            </a:r>
          </a:p>
          <a:p>
            <a:pPr lvl="1">
              <a:lnSpc>
                <a:spcPct val="90000"/>
              </a:lnSpc>
            </a:pPr>
            <a:r>
              <a:rPr lang="en-US" sz="1400" dirty="0"/>
              <a:t>The act of “Perceiving” The ability to SENSE something, to </a:t>
            </a:r>
            <a:r>
              <a:rPr lang="en-US" sz="1400" dirty="0" err="1"/>
              <a:t>analyse</a:t>
            </a:r>
            <a:r>
              <a:rPr lang="en-US" sz="1400" dirty="0"/>
              <a:t> what is going on and make sense of it in their mind. People use their attitudes and beliefs to help them decipher messages and process what is going on.</a:t>
            </a:r>
          </a:p>
          <a:p>
            <a:pPr lvl="1">
              <a:lnSpc>
                <a:spcPct val="90000"/>
              </a:lnSpc>
            </a:pPr>
            <a:endParaRPr lang="en-US" sz="1400" dirty="0"/>
          </a:p>
          <a:p>
            <a:pPr>
              <a:lnSpc>
                <a:spcPct val="90000"/>
              </a:lnSpc>
            </a:pPr>
            <a:r>
              <a:rPr lang="en-US" sz="1400" dirty="0" err="1"/>
              <a:t>Ie</a:t>
            </a:r>
            <a:r>
              <a:rPr lang="en-US" sz="1400" dirty="0"/>
              <a:t>. Someone who is “perceptive” is very good at </a:t>
            </a:r>
            <a:r>
              <a:rPr lang="en-US" sz="1400" dirty="0" err="1"/>
              <a:t>analysing</a:t>
            </a:r>
            <a:r>
              <a:rPr lang="en-US" sz="1400" dirty="0"/>
              <a:t> and processing what is going on around them (usually unconsciously using their attitudes and beliefs)</a:t>
            </a:r>
            <a:endParaRPr lang="en-AU" sz="1400" dirty="0"/>
          </a:p>
          <a:p>
            <a:pPr>
              <a:lnSpc>
                <a:spcPct val="90000"/>
              </a:lnSpc>
            </a:pPr>
            <a:endParaRPr lang="en-AU" sz="1400" dirty="0"/>
          </a:p>
        </p:txBody>
      </p:sp>
      <p:pic>
        <p:nvPicPr>
          <p:cNvPr id="5" name="Picture 4" descr="A drawing of a person&#10;&#10;Description automatically generated">
            <a:extLst>
              <a:ext uri="{FF2B5EF4-FFF2-40B4-BE49-F238E27FC236}">
                <a16:creationId xmlns:a16="http://schemas.microsoft.com/office/drawing/2014/main" id="{F7E37885-321F-47EB-9EF6-92BA64F444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270" r="36542"/>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2624F3E7-CA2E-4840-8EC7-B5B98B890810}"/>
              </a:ext>
            </a:extLst>
          </p:cNvPr>
          <p:cNvSpPr txBox="1"/>
          <p:nvPr/>
        </p:nvSpPr>
        <p:spPr>
          <a:xfrm>
            <a:off x="6473077" y="6657945"/>
            <a:ext cx="267092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psychocervantes.blogspot.com/">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AU" sz="700">
              <a:solidFill>
                <a:srgbClr val="FFFFFF"/>
              </a:solidFill>
            </a:endParaRPr>
          </a:p>
        </p:txBody>
      </p:sp>
    </p:spTree>
    <p:extLst>
      <p:ext uri="{BB962C8B-B14F-4D97-AF65-F5344CB8AC3E}">
        <p14:creationId xmlns:p14="http://schemas.microsoft.com/office/powerpoint/2010/main" val="11860123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Belief Model</a:t>
            </a:r>
            <a:endParaRPr lang="en-A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6589" y="1556792"/>
            <a:ext cx="5639246" cy="403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5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9844" y="404664"/>
            <a:ext cx="3444056" cy="4275813"/>
          </a:xfrm>
        </p:spPr>
        <p:txBody>
          <a:bodyPr>
            <a:normAutofit/>
          </a:bodyPr>
          <a:lstStyle/>
          <a:p>
            <a:pPr marL="0" indent="0">
              <a:buNone/>
            </a:pPr>
            <a:r>
              <a:rPr lang="en-US" sz="2000" u="sng" dirty="0">
                <a:solidFill>
                  <a:srgbClr val="FF0000"/>
                </a:solidFill>
              </a:rPr>
              <a:t>Perceived Susceptibility:</a:t>
            </a:r>
          </a:p>
          <a:p>
            <a:r>
              <a:rPr lang="en-US" sz="2000" dirty="0"/>
              <a:t>The Risk a person has to a particular disease or health outcome.</a:t>
            </a:r>
          </a:p>
          <a:p>
            <a:endParaRPr lang="en-US" sz="2000" dirty="0"/>
          </a:p>
          <a:p>
            <a:pPr marL="0" indent="0">
              <a:buNone/>
            </a:pPr>
            <a:r>
              <a:rPr lang="en-US" sz="2000" dirty="0"/>
              <a:t>HBM:</a:t>
            </a:r>
          </a:p>
          <a:p>
            <a:r>
              <a:rPr lang="en-US" sz="2000" dirty="0"/>
              <a:t>*It examines the individuals opinions about HOW LIKELY the behaviours they partake in are going to lead to a negative health outcome</a:t>
            </a:r>
            <a:endParaRPr lang="en-A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4323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18722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2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9844" y="404664"/>
            <a:ext cx="3776612" cy="4275813"/>
          </a:xfrm>
        </p:spPr>
        <p:txBody>
          <a:bodyPr>
            <a:normAutofit/>
          </a:bodyPr>
          <a:lstStyle/>
          <a:p>
            <a:pPr marL="0" indent="0">
              <a:buNone/>
            </a:pPr>
            <a:r>
              <a:rPr lang="en-US" sz="2000" u="sng" dirty="0">
                <a:solidFill>
                  <a:srgbClr val="FF0000"/>
                </a:solidFill>
              </a:rPr>
              <a:t>Perceived Severity/Seriousness:</a:t>
            </a:r>
          </a:p>
          <a:p>
            <a:r>
              <a:rPr lang="en-US" sz="2000" dirty="0"/>
              <a:t>How serious the disease that a person is susceptible to can be.</a:t>
            </a:r>
          </a:p>
          <a:p>
            <a:endParaRPr lang="en-US" sz="2000" dirty="0"/>
          </a:p>
          <a:p>
            <a:pPr marL="0" indent="0">
              <a:buNone/>
            </a:pPr>
            <a:r>
              <a:rPr lang="en-US" sz="2000" dirty="0"/>
              <a:t>HBM:</a:t>
            </a:r>
          </a:p>
          <a:p>
            <a:r>
              <a:rPr lang="en-US" sz="2000" dirty="0"/>
              <a:t>*seeks to increase awareness of how serious the health outcomes of behaviours can be.</a:t>
            </a:r>
            <a:endParaRPr lang="en-A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4323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40" y="1815136"/>
            <a:ext cx="18722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9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032" y="692696"/>
            <a:ext cx="3699892" cy="3579849"/>
          </a:xfrm>
        </p:spPr>
        <p:txBody>
          <a:bodyPr>
            <a:normAutofit fontScale="92500" lnSpcReduction="10000"/>
          </a:bodyPr>
          <a:lstStyle/>
          <a:p>
            <a:pPr marL="0" indent="0">
              <a:buNone/>
            </a:pPr>
            <a:r>
              <a:rPr lang="en-US" sz="2000" u="sng" dirty="0">
                <a:solidFill>
                  <a:srgbClr val="FF0000"/>
                </a:solidFill>
              </a:rPr>
              <a:t>Perceived Threat:</a:t>
            </a:r>
          </a:p>
          <a:p>
            <a:r>
              <a:rPr lang="en-US" sz="2000" dirty="0"/>
              <a:t>How we feel about the disease in question. </a:t>
            </a:r>
            <a:r>
              <a:rPr lang="en-US" sz="2000" dirty="0" err="1"/>
              <a:t>Ie</a:t>
            </a:r>
            <a:r>
              <a:rPr lang="en-US" sz="2000" dirty="0"/>
              <a:t>. Is it a concern for us?</a:t>
            </a:r>
          </a:p>
          <a:p>
            <a:endParaRPr lang="en-US" sz="2000" dirty="0"/>
          </a:p>
          <a:p>
            <a:endParaRPr lang="en-US" sz="2000" dirty="0"/>
          </a:p>
          <a:p>
            <a:pPr marL="0" indent="0">
              <a:buNone/>
            </a:pPr>
            <a:r>
              <a:rPr lang="en-US" sz="2000" dirty="0"/>
              <a:t>Includes 2 processes:</a:t>
            </a:r>
          </a:p>
          <a:p>
            <a:pPr>
              <a:buAutoNum type="arabicPeriod"/>
            </a:pPr>
            <a:r>
              <a:rPr lang="en-US" sz="2000" dirty="0"/>
              <a:t>Perceived Susceptibility</a:t>
            </a:r>
          </a:p>
          <a:p>
            <a:pPr>
              <a:buAutoNum type="arabicPeriod"/>
            </a:pPr>
            <a:r>
              <a:rPr lang="en-US" sz="2000" dirty="0"/>
              <a:t>Perceived Severity/Seriousness</a:t>
            </a:r>
            <a:endParaRPr lang="en-A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37944"/>
            <a:ext cx="4430117" cy="31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51720" y="1628800"/>
            <a:ext cx="1368152"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57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9844" y="404664"/>
            <a:ext cx="3776612" cy="4275813"/>
          </a:xfrm>
        </p:spPr>
        <p:txBody>
          <a:bodyPr>
            <a:normAutofit lnSpcReduction="10000"/>
          </a:bodyPr>
          <a:lstStyle/>
          <a:p>
            <a:pPr marL="0" indent="0">
              <a:buNone/>
            </a:pPr>
            <a:r>
              <a:rPr lang="en-US" sz="2000" u="sng" dirty="0">
                <a:solidFill>
                  <a:srgbClr val="FF0000"/>
                </a:solidFill>
              </a:rPr>
              <a:t>Perceived Benefits:</a:t>
            </a:r>
          </a:p>
          <a:p>
            <a:r>
              <a:rPr lang="en-US" sz="2000" b="0" dirty="0"/>
              <a:t>What are the BENEFITS of participating in the prevention strategy??</a:t>
            </a:r>
          </a:p>
          <a:p>
            <a:r>
              <a:rPr lang="en-US" sz="2000" dirty="0"/>
              <a:t>The individual must be convinced that the intervention is SAFE and will WORK.</a:t>
            </a:r>
          </a:p>
          <a:p>
            <a:endParaRPr lang="en-US" sz="2000" dirty="0"/>
          </a:p>
          <a:p>
            <a:pPr marL="0" indent="0">
              <a:buNone/>
            </a:pPr>
            <a:r>
              <a:rPr lang="en-US" sz="2000" dirty="0"/>
              <a:t>*HBM:</a:t>
            </a:r>
          </a:p>
          <a:p>
            <a:pPr marL="0" indent="0">
              <a:buNone/>
            </a:pPr>
            <a:r>
              <a:rPr lang="en-US" sz="2000" dirty="0"/>
              <a:t>The GOAL is better </a:t>
            </a:r>
            <a:r>
              <a:rPr lang="en-US" sz="2000" u="sng" dirty="0"/>
              <a:t>Quality of Life </a:t>
            </a:r>
            <a:r>
              <a:rPr lang="en-US" sz="2000" dirty="0"/>
              <a:t>for the individual.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4323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1870"/>
            <a:ext cx="18722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6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9844" y="404664"/>
            <a:ext cx="3776612" cy="4275813"/>
          </a:xfrm>
        </p:spPr>
        <p:txBody>
          <a:bodyPr>
            <a:normAutofit fontScale="92500"/>
          </a:bodyPr>
          <a:lstStyle/>
          <a:p>
            <a:pPr marL="0" indent="0">
              <a:buNone/>
            </a:pPr>
            <a:r>
              <a:rPr lang="en-US" sz="2000" u="sng" dirty="0">
                <a:solidFill>
                  <a:srgbClr val="FF0000"/>
                </a:solidFill>
              </a:rPr>
              <a:t>Perceived Barriers:</a:t>
            </a:r>
          </a:p>
          <a:p>
            <a:r>
              <a:rPr lang="en-US" sz="2000" dirty="0"/>
              <a:t>Why should I NOT PARTICIPATE in this prevention strategy?</a:t>
            </a:r>
          </a:p>
          <a:p>
            <a:r>
              <a:rPr lang="en-US" sz="2000" dirty="0" err="1"/>
              <a:t>Eg</a:t>
            </a:r>
            <a:r>
              <a:rPr lang="en-US" sz="2000" dirty="0"/>
              <a:t>. Losing friends, money, fear of change to lifestyle etc. </a:t>
            </a:r>
          </a:p>
          <a:p>
            <a:endParaRPr lang="en-US" sz="2000" dirty="0"/>
          </a:p>
          <a:p>
            <a:pPr marL="0" indent="0">
              <a:buNone/>
            </a:pPr>
            <a:r>
              <a:rPr lang="en-US" sz="2000" dirty="0"/>
              <a:t>*HBM:</a:t>
            </a:r>
          </a:p>
          <a:p>
            <a:pPr marL="0" indent="0">
              <a:buNone/>
            </a:pPr>
            <a:r>
              <a:rPr lang="en-US" sz="2000" dirty="0"/>
              <a:t>For change to happen, the individual must BELIEVE that the </a:t>
            </a:r>
            <a:r>
              <a:rPr lang="en-US" sz="2000" u="sng" dirty="0"/>
              <a:t>benefits outweigh the barriers.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4323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41" y="3645024"/>
            <a:ext cx="18722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9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9844" y="404664"/>
            <a:ext cx="3776612" cy="4275813"/>
          </a:xfrm>
        </p:spPr>
        <p:txBody>
          <a:bodyPr>
            <a:normAutofit/>
          </a:bodyPr>
          <a:lstStyle/>
          <a:p>
            <a:pPr marL="0" indent="0">
              <a:buNone/>
            </a:pPr>
            <a:r>
              <a:rPr lang="en-US" sz="2000" u="sng" dirty="0">
                <a:solidFill>
                  <a:srgbClr val="FF0000"/>
                </a:solidFill>
              </a:rPr>
              <a:t>Outcome Expectations:</a:t>
            </a:r>
          </a:p>
          <a:p>
            <a:r>
              <a:rPr lang="en-US" sz="2000" dirty="0"/>
              <a:t>The perception of the individual that the suggested intervention will actually work.</a:t>
            </a:r>
          </a:p>
          <a:p>
            <a:endParaRPr lang="en-US" sz="2000" dirty="0"/>
          </a:p>
          <a:p>
            <a:endParaRPr lang="en-US" sz="2000" dirty="0"/>
          </a:p>
          <a:p>
            <a:pPr marL="0" indent="0">
              <a:buNone/>
            </a:pPr>
            <a:r>
              <a:rPr lang="en-US" sz="2000" dirty="0"/>
              <a:t>Determined by 2 factors:</a:t>
            </a:r>
          </a:p>
          <a:p>
            <a:pPr marL="457200" indent="-457200">
              <a:buAutoNum type="arabicPeriod"/>
            </a:pPr>
            <a:r>
              <a:rPr lang="en-US" sz="2000" dirty="0"/>
              <a:t>Perceived Benefits</a:t>
            </a:r>
          </a:p>
          <a:p>
            <a:pPr marL="457200" indent="-457200">
              <a:buAutoNum type="arabicPeriod"/>
            </a:pPr>
            <a:r>
              <a:rPr lang="en-US" sz="2000" dirty="0"/>
              <a:t>Perceived Barriers</a:t>
            </a:r>
            <a:endParaRPr lang="en-A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4323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140968"/>
            <a:ext cx="18722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0" y="477614"/>
            <a:ext cx="2912516" cy="4608512"/>
          </a:xfrm>
        </p:spPr>
        <p:txBody>
          <a:bodyPr>
            <a:normAutofit/>
          </a:bodyPr>
          <a:lstStyle/>
          <a:p>
            <a:pPr marL="0" indent="0">
              <a:buNone/>
            </a:pPr>
            <a:r>
              <a:rPr lang="en-US" sz="2000" u="sng" dirty="0">
                <a:solidFill>
                  <a:srgbClr val="FF0000"/>
                </a:solidFill>
              </a:rPr>
              <a:t>Self Efficacy:</a:t>
            </a:r>
          </a:p>
          <a:p>
            <a:r>
              <a:rPr lang="en-US" sz="2000" dirty="0"/>
              <a:t>An individuals  self belief that they can carry out an action.</a:t>
            </a:r>
          </a:p>
          <a:p>
            <a:endParaRPr lang="en-US" sz="2000" dirty="0"/>
          </a:p>
          <a:p>
            <a:pPr marL="0" indent="0">
              <a:buNone/>
            </a:pPr>
            <a:r>
              <a:rPr lang="en-US" sz="2000" dirty="0"/>
              <a:t>*HBM:</a:t>
            </a:r>
          </a:p>
          <a:p>
            <a:pPr marL="0" indent="0">
              <a:buNone/>
            </a:pPr>
            <a:r>
              <a:rPr lang="en-US" sz="2000" dirty="0"/>
              <a:t>Outcome expectations and perceived threat can have an impact on ones perceived ability to participate in an intervention for their health. </a:t>
            </a:r>
            <a:endParaRPr lang="en-US" sz="2000"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4323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284982"/>
            <a:ext cx="187220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do these beliefs come from?</a:t>
            </a:r>
            <a:endParaRPr lang="en-AU" dirty="0"/>
          </a:p>
        </p:txBody>
      </p:sp>
      <p:sp>
        <p:nvSpPr>
          <p:cNvPr id="3" name="Content Placeholder 2"/>
          <p:cNvSpPr>
            <a:spLocks noGrp="1"/>
          </p:cNvSpPr>
          <p:nvPr>
            <p:ph idx="1"/>
          </p:nvPr>
        </p:nvSpPr>
        <p:spPr>
          <a:xfrm>
            <a:off x="539552" y="1484784"/>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655846779"/>
              </p:ext>
            </p:extLst>
          </p:nvPr>
        </p:nvGraphicFramePr>
        <p:xfrm>
          <a:off x="899592" y="2309788"/>
          <a:ext cx="7008440" cy="3672408"/>
        </p:xfrm>
        <a:graphic>
          <a:graphicData uri="http://schemas.openxmlformats.org/drawingml/2006/table">
            <a:tbl>
              <a:tblPr firstRow="1" bandRow="1">
                <a:tableStyleId>{5C22544A-7EE6-4342-B048-85BDC9FD1C3A}</a:tableStyleId>
              </a:tblPr>
              <a:tblGrid>
                <a:gridCol w="3504220">
                  <a:extLst>
                    <a:ext uri="{9D8B030D-6E8A-4147-A177-3AD203B41FA5}">
                      <a16:colId xmlns:a16="http://schemas.microsoft.com/office/drawing/2014/main" val="20000"/>
                    </a:ext>
                  </a:extLst>
                </a:gridCol>
                <a:gridCol w="3504220">
                  <a:extLst>
                    <a:ext uri="{9D8B030D-6E8A-4147-A177-3AD203B41FA5}">
                      <a16:colId xmlns:a16="http://schemas.microsoft.com/office/drawing/2014/main" val="20001"/>
                    </a:ext>
                  </a:extLst>
                </a:gridCol>
              </a:tblGrid>
              <a:tr h="1224136">
                <a:tc>
                  <a:txBody>
                    <a:bodyPr/>
                    <a:lstStyle/>
                    <a:p>
                      <a:pPr algn="ctr"/>
                      <a:r>
                        <a:rPr lang="en-US" sz="2800" dirty="0"/>
                        <a:t>SELF GENERATED</a:t>
                      </a:r>
                      <a:endParaRPr lang="en-AU" sz="2800" dirty="0"/>
                    </a:p>
                  </a:txBody>
                  <a:tcPr/>
                </a:tc>
                <a:tc>
                  <a:txBody>
                    <a:bodyPr/>
                    <a:lstStyle/>
                    <a:p>
                      <a:pPr algn="ctr"/>
                      <a:r>
                        <a:rPr lang="en-US" sz="2800" dirty="0"/>
                        <a:t>EXTERNALLY GENERATED</a:t>
                      </a:r>
                      <a:endParaRPr lang="en-AU" sz="2800" dirty="0"/>
                    </a:p>
                  </a:txBody>
                  <a:tcPr/>
                </a:tc>
                <a:extLst>
                  <a:ext uri="{0D108BD9-81ED-4DB2-BD59-A6C34878D82A}">
                    <a16:rowId xmlns:a16="http://schemas.microsoft.com/office/drawing/2014/main" val="10000"/>
                  </a:ext>
                </a:extLst>
              </a:tr>
              <a:tr h="1224136">
                <a:tc>
                  <a:txBody>
                    <a:bodyPr/>
                    <a:lstStyle/>
                    <a:p>
                      <a:pPr marL="0" indent="0" algn="ctr">
                        <a:buFont typeface="Arial" charset="0"/>
                        <a:buNone/>
                      </a:pPr>
                      <a:r>
                        <a:rPr lang="en-US" sz="2800" dirty="0"/>
                        <a:t>EXPERIENCE</a:t>
                      </a:r>
                      <a:endParaRPr lang="en-AU" sz="2800" dirty="0"/>
                    </a:p>
                  </a:txBody>
                  <a:tcPr/>
                </a:tc>
                <a:tc>
                  <a:txBody>
                    <a:bodyPr/>
                    <a:lstStyle/>
                    <a:p>
                      <a:pPr marL="0" indent="0" algn="ctr">
                        <a:buFont typeface="Arial" charset="0"/>
                        <a:buNone/>
                      </a:pPr>
                      <a:r>
                        <a:rPr lang="en-US" sz="2800" dirty="0"/>
                        <a:t>EXPERTS</a:t>
                      </a:r>
                      <a:endParaRPr lang="en-AU" sz="2800" dirty="0"/>
                    </a:p>
                  </a:txBody>
                  <a:tcPr/>
                </a:tc>
                <a:extLst>
                  <a:ext uri="{0D108BD9-81ED-4DB2-BD59-A6C34878D82A}">
                    <a16:rowId xmlns:a16="http://schemas.microsoft.com/office/drawing/2014/main" val="10001"/>
                  </a:ext>
                </a:extLst>
              </a:tr>
              <a:tr h="1224136">
                <a:tc>
                  <a:txBody>
                    <a:bodyPr/>
                    <a:lstStyle/>
                    <a:p>
                      <a:pPr marL="0" indent="0" algn="ctr">
                        <a:buFont typeface="Arial" charset="0"/>
                        <a:buNone/>
                      </a:pPr>
                      <a:r>
                        <a:rPr lang="en-US" sz="2800" dirty="0"/>
                        <a:t>REFLECTION</a:t>
                      </a:r>
                      <a:endParaRPr lang="en-AU" sz="2800" dirty="0"/>
                    </a:p>
                  </a:txBody>
                  <a:tcPr/>
                </a:tc>
                <a:tc>
                  <a:txBody>
                    <a:bodyPr/>
                    <a:lstStyle/>
                    <a:p>
                      <a:pPr marL="0" indent="0" algn="ctr">
                        <a:buFont typeface="Arial" charset="0"/>
                        <a:buNone/>
                      </a:pPr>
                      <a:r>
                        <a:rPr lang="en-US" sz="2800" dirty="0"/>
                        <a:t>AUTHORITY</a:t>
                      </a:r>
                      <a:endParaRPr lang="en-AU" sz="2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481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Cues to Action</a:t>
            </a:r>
            <a:endParaRPr lang="en-AU" dirty="0"/>
          </a:p>
        </p:txBody>
      </p:sp>
      <p:sp>
        <p:nvSpPr>
          <p:cNvPr id="3" name="Content Placeholder 2"/>
          <p:cNvSpPr>
            <a:spLocks noGrp="1"/>
          </p:cNvSpPr>
          <p:nvPr>
            <p:ph idx="1"/>
          </p:nvPr>
        </p:nvSpPr>
        <p:spPr>
          <a:xfrm>
            <a:off x="3047370" y="2160589"/>
            <a:ext cx="3905879" cy="3880773"/>
          </a:xfrm>
        </p:spPr>
        <p:txBody>
          <a:bodyPr>
            <a:normAutofit/>
          </a:bodyPr>
          <a:lstStyle/>
          <a:p>
            <a:pPr>
              <a:lnSpc>
                <a:spcPct val="90000"/>
              </a:lnSpc>
            </a:pPr>
            <a:r>
              <a:rPr lang="en-US" sz="1500" b="1" u="sng"/>
              <a:t>Internal: </a:t>
            </a:r>
            <a:r>
              <a:rPr lang="en-US" sz="1500"/>
              <a:t>pain, illness.</a:t>
            </a:r>
          </a:p>
          <a:p>
            <a:pPr>
              <a:lnSpc>
                <a:spcPct val="90000"/>
              </a:lnSpc>
            </a:pPr>
            <a:r>
              <a:rPr lang="en-US" sz="1500" b="1" u="sng"/>
              <a:t>External: </a:t>
            </a:r>
            <a:r>
              <a:rPr lang="en-US" sz="1500"/>
              <a:t>illness/pain of someone close to you, the media, product health warning labels etc.</a:t>
            </a:r>
          </a:p>
          <a:p>
            <a:pPr>
              <a:lnSpc>
                <a:spcPct val="90000"/>
              </a:lnSpc>
            </a:pPr>
            <a:endParaRPr lang="en-US" sz="1500"/>
          </a:p>
          <a:p>
            <a:pPr>
              <a:lnSpc>
                <a:spcPct val="90000"/>
              </a:lnSpc>
            </a:pPr>
            <a:r>
              <a:rPr lang="en-US" sz="1500" err="1"/>
              <a:t>Eg</a:t>
            </a:r>
            <a:r>
              <a:rPr lang="en-US" sz="1500"/>
              <a:t>. Postcard reminder from the dentist for your checkup….Internal or external Cue to Action??</a:t>
            </a:r>
          </a:p>
          <a:p>
            <a:pPr>
              <a:lnSpc>
                <a:spcPct val="90000"/>
              </a:lnSpc>
            </a:pPr>
            <a:endParaRPr lang="en-US" sz="1500"/>
          </a:p>
          <a:p>
            <a:pPr>
              <a:lnSpc>
                <a:spcPct val="90000"/>
              </a:lnSpc>
            </a:pPr>
            <a:r>
              <a:rPr lang="en-US" sz="1500"/>
              <a:t>CUE INTENSITY:  how intense the Cue is…varies between individuals (depending on perceived susceptibility, perceived barriers, perceived benefits </a:t>
            </a:r>
            <a:r>
              <a:rPr lang="en-US" sz="1500" err="1"/>
              <a:t>etc</a:t>
            </a:r>
            <a:r>
              <a:rPr lang="en-US" sz="1500"/>
              <a:t>)</a:t>
            </a:r>
            <a:endParaRPr lang="en-AU" sz="1500"/>
          </a:p>
          <a:p>
            <a:pPr>
              <a:lnSpc>
                <a:spcPct val="90000"/>
              </a:lnSpc>
            </a:pPr>
            <a:endParaRPr lang="en-AU" sz="1500"/>
          </a:p>
        </p:txBody>
      </p:sp>
      <p:pic>
        <p:nvPicPr>
          <p:cNvPr id="5" name="Picture 4" descr="A picture containing animal&#10;&#10;Description automatically generated">
            <a:extLst>
              <a:ext uri="{FF2B5EF4-FFF2-40B4-BE49-F238E27FC236}">
                <a16:creationId xmlns:a16="http://schemas.microsoft.com/office/drawing/2014/main" id="{727F646A-2C13-440A-A156-12B111C118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365" r="13857" b="4"/>
          <a:stretch/>
        </p:blipFill>
        <p:spPr>
          <a:xfrm rot="5400000">
            <a:off x="-253957" y="2921288"/>
            <a:ext cx="3882362" cy="2358448"/>
          </a:xfrm>
          <a:prstGeom prst="rect">
            <a:avLst/>
          </a:prstGeom>
        </p:spPr>
      </p:pic>
      <p:sp>
        <p:nvSpPr>
          <p:cNvPr id="6" name="TextBox 5">
            <a:extLst>
              <a:ext uri="{FF2B5EF4-FFF2-40B4-BE49-F238E27FC236}">
                <a16:creationId xmlns:a16="http://schemas.microsoft.com/office/drawing/2014/main" id="{8FDF5799-6CEB-42EA-95AC-06DFED34A1C2}"/>
              </a:ext>
            </a:extLst>
          </p:cNvPr>
          <p:cNvSpPr txBox="1"/>
          <p:nvPr/>
        </p:nvSpPr>
        <p:spPr>
          <a:xfrm>
            <a:off x="6747190" y="6657945"/>
            <a:ext cx="239681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flickr.com/photos/esthermax/30230911806">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1132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HBM overview:</a:t>
            </a:r>
            <a:endParaRPr lang="en-AU" dirty="0"/>
          </a:p>
        </p:txBody>
      </p:sp>
      <p:sp>
        <p:nvSpPr>
          <p:cNvPr id="3" name="Content Placeholder 2"/>
          <p:cNvSpPr>
            <a:spLocks noGrp="1"/>
          </p:cNvSpPr>
          <p:nvPr>
            <p:ph idx="1"/>
          </p:nvPr>
        </p:nvSpPr>
        <p:spPr>
          <a:xfrm>
            <a:off x="457200" y="1600200"/>
            <a:ext cx="8507288" cy="4525963"/>
          </a:xfrm>
        </p:spPr>
        <p:txBody>
          <a:bodyPr/>
          <a:lstStyle/>
          <a:p>
            <a:pPr marL="0" indent="0">
              <a:buNone/>
            </a:pPr>
            <a:r>
              <a:rPr lang="en-AU" dirty="0">
                <a:hlinkClick r:id="rId2"/>
              </a:rPr>
              <a:t>https://www.youtube.com/watch?v=6SfTbTkEozA</a:t>
            </a:r>
            <a:endParaRPr lang="en-AU" dirty="0"/>
          </a:p>
          <a:p>
            <a:pPr marL="0" indent="0">
              <a:buNone/>
            </a:pPr>
            <a:r>
              <a:rPr lang="en-US" dirty="0"/>
              <a:t>(4 </a:t>
            </a:r>
            <a:r>
              <a:rPr lang="en-US" dirty="0" err="1"/>
              <a:t>mins</a:t>
            </a:r>
            <a:r>
              <a:rPr lang="en-US" dirty="0"/>
              <a:t>)</a:t>
            </a:r>
            <a:endParaRPr lang="en-AU" dirty="0"/>
          </a:p>
        </p:txBody>
      </p:sp>
    </p:spTree>
    <p:extLst>
      <p:ext uri="{BB962C8B-B14F-4D97-AF65-F5344CB8AC3E}">
        <p14:creationId xmlns:p14="http://schemas.microsoft.com/office/powerpoint/2010/main" val="1446087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dirty="0"/>
              <a:t>Application Task </a:t>
            </a:r>
            <a:endParaRPr lang="en-AU" dirty="0"/>
          </a:p>
        </p:txBody>
      </p:sp>
      <p:sp>
        <p:nvSpPr>
          <p:cNvPr id="3" name="Content Placeholder 2"/>
          <p:cNvSpPr>
            <a:spLocks noGrp="1"/>
          </p:cNvSpPr>
          <p:nvPr>
            <p:ph idx="1"/>
          </p:nvPr>
        </p:nvSpPr>
        <p:spPr>
          <a:xfrm>
            <a:off x="3907172" y="2160589"/>
            <a:ext cx="3048329" cy="3880773"/>
          </a:xfrm>
        </p:spPr>
        <p:txBody>
          <a:bodyPr>
            <a:normAutofit/>
          </a:bodyPr>
          <a:lstStyle/>
          <a:p>
            <a:r>
              <a:rPr lang="en-US" dirty="0"/>
              <a:t>EXAMPLE:  </a:t>
            </a:r>
            <a:r>
              <a:rPr lang="en-US"/>
              <a:t> Breast Cancer Screening or Prostate Cancer </a:t>
            </a:r>
          </a:p>
          <a:p>
            <a:endParaRPr lang="en-US"/>
          </a:p>
          <a:p>
            <a:pPr>
              <a:buFont typeface="Arial" charset="0"/>
              <a:buChar char="•"/>
            </a:pPr>
            <a:r>
              <a:rPr lang="en-US" dirty="0"/>
              <a:t>Apply the Health Belief Model to Breast Cancer Screening in Australia.</a:t>
            </a:r>
          </a:p>
          <a:p>
            <a:pPr>
              <a:buFont typeface="Arial" charset="0"/>
              <a:buChar char="•"/>
            </a:pPr>
            <a:r>
              <a:rPr lang="en-US" dirty="0"/>
              <a:t>Draw the Model and include MINIMUM 2-3 points for each heading.</a:t>
            </a:r>
            <a:endParaRPr lang="en-AU" dirty="0"/>
          </a:p>
          <a:p>
            <a:endParaRPr lang="en-AU" dirty="0"/>
          </a:p>
        </p:txBody>
      </p:sp>
      <p:pic>
        <p:nvPicPr>
          <p:cNvPr id="5" name="Picture 4" descr="A picture containing photo, indoor, black, monitor&#10;&#10;Description automatically generated">
            <a:extLst>
              <a:ext uri="{FF2B5EF4-FFF2-40B4-BE49-F238E27FC236}">
                <a16:creationId xmlns:a16="http://schemas.microsoft.com/office/drawing/2014/main" id="{89FF37D8-C004-4345-A026-52106E2D5AC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5750"/>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E4AE8481-E43D-4B3D-89D0-1BA0B72FC7AB}"/>
              </a:ext>
            </a:extLst>
          </p:cNvPr>
          <p:cNvSpPr txBox="1"/>
          <p:nvPr/>
        </p:nvSpPr>
        <p:spPr>
          <a:xfrm>
            <a:off x="6617347" y="6657945"/>
            <a:ext cx="25266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wikidoc.org/index.php/Mammography">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3463523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endParaRPr lang="en-AU" dirty="0"/>
          </a:p>
        </p:txBody>
      </p:sp>
      <p:sp>
        <p:nvSpPr>
          <p:cNvPr id="3" name="Content Placeholder 2"/>
          <p:cNvSpPr>
            <a:spLocks noGrp="1"/>
          </p:cNvSpPr>
          <p:nvPr>
            <p:ph idx="1"/>
          </p:nvPr>
        </p:nvSpPr>
        <p:spPr/>
        <p:txBody>
          <a:bodyPr/>
          <a:lstStyle/>
          <a:p>
            <a:r>
              <a:rPr lang="en-US" dirty="0"/>
              <a:t>Lockhart, E. (2010). </a:t>
            </a:r>
            <a:r>
              <a:rPr lang="en-US" i="1" dirty="0"/>
              <a:t>Health Studies Stage 2A-b. </a:t>
            </a:r>
            <a:r>
              <a:rPr lang="en-US" dirty="0" err="1"/>
              <a:t>Madeley</a:t>
            </a:r>
            <a:r>
              <a:rPr lang="en-US" dirty="0"/>
              <a:t>: Print Publishing.</a:t>
            </a:r>
            <a:endParaRPr lang="en-AU" dirty="0"/>
          </a:p>
          <a:p>
            <a:endParaRPr lang="en-AU" dirty="0"/>
          </a:p>
          <a:p>
            <a:r>
              <a:rPr lang="en-AU" dirty="0"/>
              <a:t>Image From:    http://www.ohprs.ca/hp101/mod4/module4c3.htm</a:t>
            </a:r>
          </a:p>
          <a:p>
            <a:endParaRPr lang="en-AU" dirty="0"/>
          </a:p>
        </p:txBody>
      </p:sp>
    </p:spTree>
    <p:extLst>
      <p:ext uri="{BB962C8B-B14F-4D97-AF65-F5344CB8AC3E}">
        <p14:creationId xmlns:p14="http://schemas.microsoft.com/office/powerpoint/2010/main" val="1615284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162083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C334-EC2D-438C-AC11-48CFDBC5F09B}"/>
              </a:ext>
            </a:extLst>
          </p:cNvPr>
          <p:cNvSpPr>
            <a:spLocks noGrp="1"/>
          </p:cNvSpPr>
          <p:nvPr>
            <p:ph type="title"/>
          </p:nvPr>
        </p:nvSpPr>
        <p:spPr/>
        <p:txBody>
          <a:bodyPr/>
          <a:lstStyle/>
          <a:p>
            <a:r>
              <a:rPr lang="en-US" dirty="0"/>
              <a:t>Syllabus points </a:t>
            </a:r>
            <a:endParaRPr lang="en-AU" dirty="0"/>
          </a:p>
        </p:txBody>
      </p:sp>
      <p:pic>
        <p:nvPicPr>
          <p:cNvPr id="4" name="Content Placeholder 3">
            <a:extLst>
              <a:ext uri="{FF2B5EF4-FFF2-40B4-BE49-F238E27FC236}">
                <a16:creationId xmlns:a16="http://schemas.microsoft.com/office/drawing/2014/main" id="{9102E1B2-42CF-46E2-9377-ED65EE387752}"/>
              </a:ext>
            </a:extLst>
          </p:cNvPr>
          <p:cNvPicPr>
            <a:picLocks noGrp="1" noChangeAspect="1"/>
          </p:cNvPicPr>
          <p:nvPr>
            <p:ph idx="1"/>
          </p:nvPr>
        </p:nvPicPr>
        <p:blipFill>
          <a:blip r:embed="rId2"/>
          <a:stretch>
            <a:fillRect/>
          </a:stretch>
        </p:blipFill>
        <p:spPr>
          <a:xfrm>
            <a:off x="1488281" y="2982119"/>
            <a:ext cx="4591050" cy="2238375"/>
          </a:xfrm>
          <a:prstGeom prst="rect">
            <a:avLst/>
          </a:prstGeom>
        </p:spPr>
      </p:pic>
    </p:spTree>
    <p:extLst>
      <p:ext uri="{BB962C8B-B14F-4D97-AF65-F5344CB8AC3E}">
        <p14:creationId xmlns:p14="http://schemas.microsoft.com/office/powerpoint/2010/main" val="448386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130300" y="4050833"/>
            <a:ext cx="5825202" cy="1096899"/>
          </a:xfrm>
        </p:spPr>
        <p:txBody>
          <a:bodyPr>
            <a:normAutofit/>
          </a:bodyPr>
          <a:lstStyle/>
          <a:p>
            <a:r>
              <a:rPr lang="en-US" dirty="0"/>
              <a:t>Time management, stress management, accessing support</a:t>
            </a:r>
            <a:endParaRPr lang="en-AU" dirty="0"/>
          </a:p>
        </p:txBody>
      </p:sp>
      <p:sp>
        <p:nvSpPr>
          <p:cNvPr id="2" name="Title 1"/>
          <p:cNvSpPr>
            <a:spLocks noGrp="1"/>
          </p:cNvSpPr>
          <p:nvPr>
            <p:ph type="ctrTitle"/>
          </p:nvPr>
        </p:nvSpPr>
        <p:spPr>
          <a:xfrm>
            <a:off x="1130300" y="1397000"/>
            <a:ext cx="5825202" cy="2653836"/>
          </a:xfrm>
        </p:spPr>
        <p:txBody>
          <a:bodyPr>
            <a:normAutofit/>
          </a:bodyPr>
          <a:lstStyle/>
          <a:p>
            <a:r>
              <a:rPr lang="en-US"/>
              <a:t>Self Management Skills #1</a:t>
            </a:r>
            <a:endParaRPr lang="en-AU"/>
          </a:p>
        </p:txBody>
      </p:sp>
    </p:spTree>
    <p:extLst>
      <p:ext uri="{BB962C8B-B14F-4D97-AF65-F5344CB8AC3E}">
        <p14:creationId xmlns:p14="http://schemas.microsoft.com/office/powerpoint/2010/main" val="3478293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Skills Vs Strategies</a:t>
            </a:r>
            <a:endParaRPr lang="en-AU">
              <a:solidFill>
                <a:schemeClr val="bg1"/>
              </a:solidFill>
            </a:endParaRPr>
          </a:p>
        </p:txBody>
      </p:sp>
      <p:sp>
        <p:nvSpPr>
          <p:cNvPr id="3" name="Content Placeholder 2"/>
          <p:cNvSpPr>
            <a:spLocks noGrp="1"/>
          </p:cNvSpPr>
          <p:nvPr>
            <p:ph idx="1"/>
          </p:nvPr>
        </p:nvSpPr>
        <p:spPr>
          <a:xfrm>
            <a:off x="505315" y="2160590"/>
            <a:ext cx="2980457" cy="3440110"/>
          </a:xfrm>
        </p:spPr>
        <p:txBody>
          <a:bodyPr>
            <a:normAutofit/>
          </a:bodyPr>
          <a:lstStyle/>
          <a:p>
            <a:r>
              <a:rPr lang="en-US" b="1">
                <a:solidFill>
                  <a:schemeClr val="bg1"/>
                </a:solidFill>
              </a:rPr>
              <a:t>What is a skill?</a:t>
            </a:r>
          </a:p>
          <a:p>
            <a:pPr marL="0" indent="0">
              <a:buNone/>
            </a:pPr>
            <a:r>
              <a:rPr lang="en-US">
                <a:solidFill>
                  <a:schemeClr val="bg1"/>
                </a:solidFill>
              </a:rPr>
              <a:t>The ability to do something well.</a:t>
            </a:r>
          </a:p>
          <a:p>
            <a:pPr marL="0" indent="0">
              <a:buNone/>
            </a:pPr>
            <a:endParaRPr lang="en-US">
              <a:solidFill>
                <a:schemeClr val="bg1"/>
              </a:solidFill>
            </a:endParaRPr>
          </a:p>
          <a:p>
            <a:r>
              <a:rPr lang="en-US" b="1">
                <a:solidFill>
                  <a:schemeClr val="bg1"/>
                </a:solidFill>
              </a:rPr>
              <a:t>What is a strategy?</a:t>
            </a:r>
          </a:p>
          <a:p>
            <a:pPr marL="0" indent="0">
              <a:buNone/>
            </a:pPr>
            <a:r>
              <a:rPr lang="en-US">
                <a:solidFill>
                  <a:schemeClr val="bg1"/>
                </a:solidFill>
              </a:rPr>
              <a:t>A plan of action to achieve a major overall aim. (planning and directing actions or movements)</a:t>
            </a:r>
            <a:endParaRPr lang="en-AU">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77B10195-4B8A-4A04-B587-82E3601301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493930"/>
            <a:ext cx="3857625" cy="3857625"/>
          </a:xfrm>
          <a:prstGeom prst="rect">
            <a:avLst/>
          </a:prstGeom>
        </p:spPr>
      </p:pic>
      <p:sp>
        <p:nvSpPr>
          <p:cNvPr id="31"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649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Coping Skills</a:t>
            </a:r>
            <a:endParaRPr lang="en-AU" dirty="0"/>
          </a:p>
        </p:txBody>
      </p:sp>
      <p:pic>
        <p:nvPicPr>
          <p:cNvPr id="9" name="Graphic 8">
            <a:extLst>
              <a:ext uri="{FF2B5EF4-FFF2-40B4-BE49-F238E27FC236}">
                <a16:creationId xmlns:a16="http://schemas.microsoft.com/office/drawing/2014/main" id="{7325B7F9-42AA-4A94-B8B8-19A15E4B7E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251520" y="2390436"/>
            <a:ext cx="2186980" cy="2529251"/>
          </a:xfrm>
          <a:prstGeom prst="rect">
            <a:avLst/>
          </a:prstGeom>
        </p:spPr>
      </p:pic>
      <p:sp>
        <p:nvSpPr>
          <p:cNvPr id="3" name="Content Placeholder 2"/>
          <p:cNvSpPr>
            <a:spLocks noGrp="1"/>
          </p:cNvSpPr>
          <p:nvPr>
            <p:ph idx="1"/>
          </p:nvPr>
        </p:nvSpPr>
        <p:spPr>
          <a:xfrm>
            <a:off x="2699792" y="1268761"/>
            <a:ext cx="4253457" cy="4772602"/>
          </a:xfrm>
        </p:spPr>
        <p:txBody>
          <a:bodyPr>
            <a:normAutofit lnSpcReduction="10000"/>
          </a:bodyPr>
          <a:lstStyle/>
          <a:p>
            <a:pPr>
              <a:lnSpc>
                <a:spcPct val="90000"/>
              </a:lnSpc>
            </a:pPr>
            <a:r>
              <a:rPr lang="en-US" sz="1600" dirty="0"/>
              <a:t>There are 3 key coping skills that we will cover:</a:t>
            </a:r>
          </a:p>
          <a:p>
            <a:pPr>
              <a:lnSpc>
                <a:spcPct val="90000"/>
              </a:lnSpc>
            </a:pPr>
            <a:endParaRPr lang="en-US" sz="1600" u="sng" dirty="0"/>
          </a:p>
          <a:p>
            <a:pPr>
              <a:lnSpc>
                <a:spcPct val="90000"/>
              </a:lnSpc>
            </a:pPr>
            <a:r>
              <a:rPr lang="en-US" sz="1600" b="1" u="sng" dirty="0"/>
              <a:t>Stress Management</a:t>
            </a:r>
          </a:p>
          <a:p>
            <a:pPr marL="0" indent="0">
              <a:lnSpc>
                <a:spcPct val="90000"/>
              </a:lnSpc>
              <a:buNone/>
            </a:pPr>
            <a:r>
              <a:rPr lang="en-US" sz="1600" dirty="0"/>
              <a:t>“A range of techniques used to control a person’s level of stress and reduce the physical and emotional burden caused.”</a:t>
            </a:r>
          </a:p>
          <a:p>
            <a:pPr marL="0" indent="0">
              <a:lnSpc>
                <a:spcPct val="90000"/>
              </a:lnSpc>
              <a:buNone/>
            </a:pPr>
            <a:endParaRPr lang="en-US" sz="1600" dirty="0"/>
          </a:p>
          <a:p>
            <a:pPr>
              <a:lnSpc>
                <a:spcPct val="90000"/>
              </a:lnSpc>
            </a:pPr>
            <a:r>
              <a:rPr lang="en-US" sz="1600" b="1" u="sng" dirty="0"/>
              <a:t>Time Management</a:t>
            </a:r>
          </a:p>
          <a:p>
            <a:pPr marL="0" indent="0">
              <a:lnSpc>
                <a:spcPct val="90000"/>
              </a:lnSpc>
              <a:buNone/>
            </a:pPr>
            <a:r>
              <a:rPr lang="en-US" sz="1600" dirty="0"/>
              <a:t>“Effectively planning use of time to balance commitments and relaxation times. The ability to be </a:t>
            </a:r>
            <a:r>
              <a:rPr lang="en-US" sz="1600" dirty="0" err="1"/>
              <a:t>organised</a:t>
            </a:r>
            <a:r>
              <a:rPr lang="en-US" sz="1600" dirty="0"/>
              <a:t> and plan ahead of time to reduce stress and maintain calm.”</a:t>
            </a:r>
          </a:p>
          <a:p>
            <a:pPr marL="0" indent="0">
              <a:lnSpc>
                <a:spcPct val="90000"/>
              </a:lnSpc>
              <a:buNone/>
            </a:pPr>
            <a:endParaRPr lang="en-US" sz="1600" dirty="0"/>
          </a:p>
          <a:p>
            <a:pPr>
              <a:lnSpc>
                <a:spcPct val="90000"/>
              </a:lnSpc>
            </a:pPr>
            <a:r>
              <a:rPr lang="en-US" sz="1600" u="sng" dirty="0"/>
              <a:t> </a:t>
            </a:r>
            <a:r>
              <a:rPr lang="en-US" sz="1600" b="1" u="sng" dirty="0"/>
              <a:t>Accessing Support</a:t>
            </a:r>
          </a:p>
          <a:p>
            <a:pPr marL="0" indent="0">
              <a:lnSpc>
                <a:spcPct val="90000"/>
              </a:lnSpc>
              <a:buNone/>
            </a:pPr>
            <a:r>
              <a:rPr lang="en-US" sz="1600" dirty="0"/>
              <a:t>“The ability to ask for help and successfully </a:t>
            </a:r>
            <a:r>
              <a:rPr lang="en-US" sz="1600" dirty="0" err="1"/>
              <a:t>utilise</a:t>
            </a:r>
            <a:r>
              <a:rPr lang="en-US" sz="1600" dirty="0"/>
              <a:t> services and/or people to gain assistance”.</a:t>
            </a:r>
          </a:p>
          <a:p>
            <a:pPr lvl="1">
              <a:lnSpc>
                <a:spcPct val="90000"/>
              </a:lnSpc>
            </a:pPr>
            <a:endParaRPr lang="en-US" sz="1100" dirty="0"/>
          </a:p>
        </p:txBody>
      </p:sp>
    </p:spTree>
    <p:extLst>
      <p:ext uri="{BB962C8B-B14F-4D97-AF65-F5344CB8AC3E}">
        <p14:creationId xmlns:p14="http://schemas.microsoft.com/office/powerpoint/2010/main" val="7558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sz="3100"/>
              <a:t>Stress Management</a:t>
            </a:r>
            <a:endParaRPr lang="en-AU" sz="3100"/>
          </a:p>
        </p:txBody>
      </p:sp>
      <p:sp>
        <p:nvSpPr>
          <p:cNvPr id="3" name="Content Placeholder 2"/>
          <p:cNvSpPr>
            <a:spLocks noGrp="1"/>
          </p:cNvSpPr>
          <p:nvPr>
            <p:ph idx="1"/>
          </p:nvPr>
        </p:nvSpPr>
        <p:spPr>
          <a:xfrm>
            <a:off x="3490721" y="816638"/>
            <a:ext cx="3464779" cy="5224724"/>
          </a:xfrm>
        </p:spPr>
        <p:txBody>
          <a:bodyPr anchor="ctr">
            <a:normAutofit/>
          </a:bodyPr>
          <a:lstStyle/>
          <a:p>
            <a:pPr marL="0" indent="0">
              <a:buNone/>
            </a:pPr>
            <a:r>
              <a:rPr lang="en-US" dirty="0"/>
              <a:t>What is stress???</a:t>
            </a:r>
          </a:p>
          <a:p>
            <a:pPr marL="0" indent="0">
              <a:buNone/>
            </a:pPr>
            <a:r>
              <a:rPr lang="en-US" dirty="0">
                <a:hlinkClick r:id="rId2"/>
              </a:rPr>
              <a:t>https://www.youtube.com/watch?v=8sobA6G00tI</a:t>
            </a:r>
            <a:r>
              <a:rPr lang="en-US" dirty="0"/>
              <a:t> </a:t>
            </a:r>
          </a:p>
          <a:p>
            <a:pPr marL="0" indent="0">
              <a:buNone/>
            </a:pPr>
            <a:r>
              <a:rPr lang="en-US" dirty="0"/>
              <a:t>It’s a BIOLOGICAL RESPONSE to an External Stressor.</a:t>
            </a:r>
          </a:p>
          <a:p>
            <a:pPr marL="0" indent="0">
              <a:buNone/>
            </a:pPr>
            <a:endParaRPr lang="en-US" dirty="0"/>
          </a:p>
          <a:p>
            <a:pPr marL="0" indent="0">
              <a:buNone/>
            </a:pPr>
            <a:r>
              <a:rPr lang="en-US" dirty="0"/>
              <a:t>Lets have a read!!!! Page 86 </a:t>
            </a:r>
          </a:p>
          <a:p>
            <a:pPr marL="0" indent="0">
              <a:buNone/>
            </a:pPr>
            <a:endParaRPr lang="en-US" dirty="0"/>
          </a:p>
          <a:p>
            <a:r>
              <a:rPr lang="en-US" dirty="0"/>
              <a:t>Incorporates several body systems</a:t>
            </a:r>
          </a:p>
          <a:p>
            <a:r>
              <a:rPr lang="en-US" dirty="0"/>
              <a:t>Goal is to create a “coping </a:t>
            </a:r>
            <a:r>
              <a:rPr lang="en-US" dirty="0" err="1"/>
              <a:t>behaviour</a:t>
            </a:r>
            <a:r>
              <a:rPr lang="en-US" dirty="0"/>
              <a:t>”</a:t>
            </a:r>
          </a:p>
          <a:p>
            <a:r>
              <a:rPr lang="en-US" dirty="0"/>
              <a:t>Either successful or unsuccessful in producing an effective coping </a:t>
            </a:r>
            <a:r>
              <a:rPr lang="en-US" dirty="0" err="1"/>
              <a:t>behaviour</a:t>
            </a:r>
            <a:r>
              <a:rPr lang="en-US" dirty="0"/>
              <a:t>. </a:t>
            </a:r>
            <a:endParaRPr lang="en-AU" dirty="0"/>
          </a:p>
        </p:txBody>
      </p:sp>
    </p:spTree>
    <p:extLst>
      <p:ext uri="{BB962C8B-B14F-4D97-AF65-F5344CB8AC3E}">
        <p14:creationId xmlns:p14="http://schemas.microsoft.com/office/powerpoint/2010/main" val="6226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a:t>SELF GENERATED</a:t>
            </a:r>
            <a:endParaRPr lang="en-AU"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p:cNvSpPr txBox="1">
            <a:spLocks noGrp="1"/>
          </p:cNvSpPr>
          <p:nvPr>
            <p:ph idx="1"/>
          </p:nvPr>
        </p:nvSpPr>
        <p:spPr>
          <a:xfrm>
            <a:off x="1000126" y="2160589"/>
            <a:ext cx="6447501" cy="3880773"/>
          </a:xfrm>
          <a:prstGeom prst="rect">
            <a:avLst/>
          </a:prstGeom>
        </p:spPr>
        <p:txBody>
          <a:bodyPr rtlCol="0">
            <a:normAutofit/>
          </a:bodyPr>
          <a:lstStyle/>
          <a:p>
            <a:pPr marL="0" indent="0">
              <a:lnSpc>
                <a:spcPct val="90000"/>
              </a:lnSpc>
              <a:buNone/>
            </a:pPr>
            <a:r>
              <a:rPr lang="en-US" u="sng"/>
              <a:t>EXPERIENCE:</a:t>
            </a:r>
          </a:p>
          <a:p>
            <a:pPr marL="0" indent="0">
              <a:lnSpc>
                <a:spcPct val="90000"/>
              </a:lnSpc>
              <a:buNone/>
            </a:pPr>
            <a:r>
              <a:rPr lang="en-US"/>
              <a:t>-    Based on a cause and effect relationship.</a:t>
            </a:r>
          </a:p>
          <a:p>
            <a:pPr marL="285750" indent="-285750">
              <a:lnSpc>
                <a:spcPct val="90000"/>
              </a:lnSpc>
              <a:buFontTx/>
              <a:buChar char="-"/>
            </a:pPr>
            <a:r>
              <a:rPr lang="en-US"/>
              <a:t>A person believes that alcohol makes you drunk. The person believes this to be true as they have tried alcohol and have noticed the effects it has had on the body.</a:t>
            </a:r>
          </a:p>
          <a:p>
            <a:pPr marL="285750" indent="-285750">
              <a:lnSpc>
                <a:spcPct val="90000"/>
              </a:lnSpc>
              <a:buFontTx/>
              <a:buChar char="-"/>
            </a:pPr>
            <a:r>
              <a:rPr lang="en-US"/>
              <a:t>This is the  STRONGEST way to form a belief and the belief is unlikely to be changed.</a:t>
            </a:r>
          </a:p>
          <a:p>
            <a:pPr>
              <a:lnSpc>
                <a:spcPct val="90000"/>
              </a:lnSpc>
            </a:pPr>
            <a:endParaRPr lang="en-US"/>
          </a:p>
          <a:p>
            <a:pPr marL="0" indent="0">
              <a:lnSpc>
                <a:spcPct val="90000"/>
              </a:lnSpc>
              <a:buNone/>
            </a:pPr>
            <a:r>
              <a:rPr lang="en-US" u="sng"/>
              <a:t>REFLECTION</a:t>
            </a:r>
          </a:p>
          <a:p>
            <a:pPr marL="0" indent="0">
              <a:lnSpc>
                <a:spcPct val="90000"/>
              </a:lnSpc>
              <a:buNone/>
            </a:pPr>
            <a:r>
              <a:rPr lang="en-US"/>
              <a:t>- An individual internally reflects on experiences, observations, personal opinion and the viewpoints of others  to generate their own beliefs.</a:t>
            </a:r>
          </a:p>
          <a:p>
            <a:pPr>
              <a:lnSpc>
                <a:spcPct val="90000"/>
              </a:lnSpc>
            </a:pPr>
            <a:endParaRPr lang="en-AU"/>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17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en-AU" dirty="0"/>
          </a:p>
        </p:txBody>
      </p:sp>
      <p:sp>
        <p:nvSpPr>
          <p:cNvPr id="3" name="Content Placeholder 2"/>
          <p:cNvSpPr>
            <a:spLocks noGrp="1"/>
          </p:cNvSpPr>
          <p:nvPr>
            <p:ph idx="1"/>
          </p:nvPr>
        </p:nvSpPr>
        <p:spPr/>
        <p:txBody>
          <a:bodyPr>
            <a:normAutofit lnSpcReduction="10000"/>
          </a:bodyPr>
          <a:lstStyle/>
          <a:p>
            <a:r>
              <a:rPr lang="en-US" b="1" dirty="0"/>
              <a:t>List some situations that cause you to feel anxious/worried/tense?</a:t>
            </a:r>
          </a:p>
          <a:p>
            <a:endParaRPr lang="en-US" dirty="0"/>
          </a:p>
          <a:p>
            <a:r>
              <a:rPr lang="en-US" dirty="0"/>
              <a:t>Exams, parent or teacher expectations, claustrophobic crowds of people, uncomfortable situations etc.  </a:t>
            </a:r>
          </a:p>
          <a:p>
            <a:endParaRPr lang="en-US" dirty="0"/>
          </a:p>
          <a:p>
            <a:r>
              <a:rPr lang="en-US" b="1" dirty="0"/>
              <a:t>What did you do to help deal with these situations? </a:t>
            </a:r>
          </a:p>
          <a:p>
            <a:endParaRPr lang="en-US" b="1" dirty="0"/>
          </a:p>
          <a:p>
            <a:r>
              <a:rPr lang="en-US" dirty="0"/>
              <a:t>These are COPING STRATEGIES!</a:t>
            </a:r>
          </a:p>
          <a:p>
            <a:pPr marL="0" indent="0">
              <a:buNone/>
            </a:pPr>
            <a:r>
              <a:rPr lang="en-US" u="sng" dirty="0"/>
              <a:t>COPING: the ability of an individual to deal effectively with a difficult situation.</a:t>
            </a:r>
            <a:endParaRPr lang="en-AU" u="sng" dirty="0"/>
          </a:p>
        </p:txBody>
      </p:sp>
    </p:spTree>
    <p:extLst>
      <p:ext uri="{BB962C8B-B14F-4D97-AF65-F5344CB8AC3E}">
        <p14:creationId xmlns:p14="http://schemas.microsoft.com/office/powerpoint/2010/main" val="38008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76672"/>
            <a:ext cx="7244622" cy="5433467"/>
          </a:xfrm>
        </p:spPr>
      </p:pic>
      <p:sp>
        <p:nvSpPr>
          <p:cNvPr id="2" name="TextBox 1">
            <a:extLst>
              <a:ext uri="{FF2B5EF4-FFF2-40B4-BE49-F238E27FC236}">
                <a16:creationId xmlns:a16="http://schemas.microsoft.com/office/drawing/2014/main" id="{B54DDAF2-90C2-4320-9EE4-8CC62C4B570F}"/>
              </a:ext>
            </a:extLst>
          </p:cNvPr>
          <p:cNvSpPr txBox="1"/>
          <p:nvPr/>
        </p:nvSpPr>
        <p:spPr>
          <a:xfrm>
            <a:off x="1987398" y="6309320"/>
            <a:ext cx="6012800" cy="369332"/>
          </a:xfrm>
          <a:prstGeom prst="rect">
            <a:avLst/>
          </a:prstGeom>
          <a:noFill/>
        </p:spPr>
        <p:txBody>
          <a:bodyPr wrap="none" rtlCol="0">
            <a:spAutoFit/>
          </a:bodyPr>
          <a:lstStyle/>
          <a:p>
            <a:r>
              <a:rPr lang="en-AU" dirty="0">
                <a:hlinkClick r:id="rId3"/>
              </a:rPr>
              <a:t>https://www.youtube.com/watch?v=v-t1Z5-oPtU</a:t>
            </a:r>
            <a:r>
              <a:rPr lang="en-AU" dirty="0"/>
              <a:t> 5 mins</a:t>
            </a:r>
          </a:p>
        </p:txBody>
      </p:sp>
    </p:spTree>
    <p:extLst>
      <p:ext uri="{BB962C8B-B14F-4D97-AF65-F5344CB8AC3E}">
        <p14:creationId xmlns:p14="http://schemas.microsoft.com/office/powerpoint/2010/main" val="1798118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4664"/>
            <a:ext cx="7444843" cy="5577798"/>
          </a:xfrm>
          <a:prstGeom prst="rect">
            <a:avLst/>
          </a:prstGeom>
        </p:spPr>
      </p:pic>
    </p:spTree>
    <p:extLst>
      <p:ext uri="{BB962C8B-B14F-4D97-AF65-F5344CB8AC3E}">
        <p14:creationId xmlns:p14="http://schemas.microsoft.com/office/powerpoint/2010/main" val="2240946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Stressor:</a:t>
            </a:r>
            <a:endParaRPr lang="en-AU" dirty="0"/>
          </a:p>
        </p:txBody>
      </p:sp>
      <p:sp>
        <p:nvSpPr>
          <p:cNvPr id="3" name="Content Placeholder 2"/>
          <p:cNvSpPr>
            <a:spLocks noGrp="1"/>
          </p:cNvSpPr>
          <p:nvPr>
            <p:ph idx="1"/>
          </p:nvPr>
        </p:nvSpPr>
        <p:spPr/>
        <p:txBody>
          <a:bodyPr>
            <a:normAutofit/>
          </a:bodyPr>
          <a:lstStyle/>
          <a:p>
            <a:r>
              <a:rPr lang="en-US" dirty="0"/>
              <a:t>Can be either real or imagined</a:t>
            </a:r>
          </a:p>
          <a:p>
            <a:r>
              <a:rPr lang="en-US" dirty="0"/>
              <a:t>Environmental event</a:t>
            </a:r>
          </a:p>
          <a:p>
            <a:r>
              <a:rPr lang="en-US" dirty="0"/>
              <a:t>“set the stage” for the stress response to “kick in”.</a:t>
            </a:r>
          </a:p>
          <a:p>
            <a:endParaRPr lang="en-US" dirty="0"/>
          </a:p>
          <a:p>
            <a:endParaRPr lang="en-US" dirty="0"/>
          </a:p>
          <a:p>
            <a:r>
              <a:rPr lang="en-US" dirty="0"/>
              <a:t>Don’t </a:t>
            </a:r>
            <a:r>
              <a:rPr lang="en-US" b="1" i="1" u="sng" dirty="0"/>
              <a:t>cause</a:t>
            </a:r>
            <a:r>
              <a:rPr lang="en-US" dirty="0"/>
              <a:t> the stress response</a:t>
            </a:r>
          </a:p>
          <a:p>
            <a:r>
              <a:rPr lang="en-US" dirty="0" err="1"/>
              <a:t>Ie</a:t>
            </a:r>
            <a:r>
              <a:rPr lang="en-US" dirty="0"/>
              <a:t>. The same stressor/stimuli might cause one individual’s stress response to “kick in” and in another individual it won’t. </a:t>
            </a:r>
            <a:endParaRPr lang="en-AU" dirty="0"/>
          </a:p>
        </p:txBody>
      </p:sp>
    </p:spTree>
    <p:extLst>
      <p:ext uri="{BB962C8B-B14F-4D97-AF65-F5344CB8AC3E}">
        <p14:creationId xmlns:p14="http://schemas.microsoft.com/office/powerpoint/2010/main" val="29645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Stress Response Process:</a:t>
            </a:r>
            <a:endParaRPr lang="en-AU" dirty="0"/>
          </a:p>
        </p:txBody>
      </p:sp>
      <p:sp>
        <p:nvSpPr>
          <p:cNvPr id="3" name="Content Placeholder 2"/>
          <p:cNvSpPr>
            <a:spLocks noGrp="1"/>
          </p:cNvSpPr>
          <p:nvPr>
            <p:ph idx="1"/>
          </p:nvPr>
        </p:nvSpPr>
        <p:spPr/>
        <p:txBody>
          <a:bodyPr/>
          <a:lstStyle/>
          <a:p>
            <a:r>
              <a:rPr lang="en-US" dirty="0" err="1"/>
              <a:t>Everly</a:t>
            </a:r>
            <a:r>
              <a:rPr lang="en-US" dirty="0"/>
              <a:t> &amp; </a:t>
            </a:r>
            <a:r>
              <a:rPr lang="en-US" dirty="0" err="1"/>
              <a:t>Lating</a:t>
            </a:r>
            <a:r>
              <a:rPr lang="en-US" dirty="0"/>
              <a:t>, 2013      (page 86 textbook)</a:t>
            </a:r>
          </a:p>
          <a:p>
            <a:endParaRPr lang="en-US" dirty="0"/>
          </a:p>
          <a:p>
            <a:pPr marL="0" indent="0">
              <a:buNone/>
            </a:pPr>
            <a:r>
              <a:rPr lang="en-US" dirty="0"/>
              <a:t>Kelly </a:t>
            </a:r>
            <a:r>
              <a:rPr lang="en-US" dirty="0" err="1"/>
              <a:t>McGonigal</a:t>
            </a:r>
            <a:r>
              <a:rPr lang="en-US" dirty="0"/>
              <a:t> </a:t>
            </a:r>
          </a:p>
          <a:p>
            <a:pPr marL="0" indent="0">
              <a:buNone/>
            </a:pPr>
            <a:r>
              <a:rPr lang="en-US" dirty="0"/>
              <a:t>“ How to make stress your friend”</a:t>
            </a:r>
          </a:p>
          <a:p>
            <a:pPr marL="0" indent="0">
              <a:buNone/>
            </a:pPr>
            <a:r>
              <a:rPr lang="en-AU" dirty="0">
                <a:hlinkClick r:id="rId2"/>
              </a:rPr>
              <a:t>https://www.ted.com/talks/kelly_mcgonigal_how_to_make_stress_your_friend?language=en</a:t>
            </a:r>
            <a:endParaRPr lang="en-AU" dirty="0"/>
          </a:p>
          <a:p>
            <a:endParaRPr lang="en-AU" dirty="0"/>
          </a:p>
        </p:txBody>
      </p:sp>
    </p:spTree>
    <p:extLst>
      <p:ext uri="{BB962C8B-B14F-4D97-AF65-F5344CB8AC3E}">
        <p14:creationId xmlns:p14="http://schemas.microsoft.com/office/powerpoint/2010/main" val="1669226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8000" y="609600"/>
            <a:ext cx="2882531" cy="5175624"/>
          </a:xfrm>
        </p:spPr>
        <p:txBody>
          <a:bodyPr anchor="ctr">
            <a:normAutofit/>
          </a:bodyPr>
          <a:lstStyle/>
          <a:p>
            <a:r>
              <a:rPr lang="en-US">
                <a:solidFill>
                  <a:schemeClr val="tx1">
                    <a:lumMod val="85000"/>
                    <a:lumOff val="15000"/>
                  </a:schemeClr>
                </a:solidFill>
              </a:rPr>
              <a:t>Thoughts and Emotions:</a:t>
            </a:r>
            <a:endParaRPr lang="en-AU">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87063" y="609601"/>
            <a:ext cx="4133472" cy="5175624"/>
          </a:xfrm>
        </p:spPr>
        <p:txBody>
          <a:bodyPr anchor="ctr">
            <a:normAutofit/>
          </a:bodyPr>
          <a:lstStyle/>
          <a:p>
            <a:pPr>
              <a:lnSpc>
                <a:spcPct val="90000"/>
              </a:lnSpc>
            </a:pPr>
            <a:r>
              <a:rPr lang="en-US">
                <a:solidFill>
                  <a:srgbClr val="FFFFFF"/>
                </a:solidFill>
              </a:rPr>
              <a:t>Thoughts+Emotions=how the stressor is PERCEIVED.</a:t>
            </a:r>
          </a:p>
          <a:p>
            <a:pPr>
              <a:lnSpc>
                <a:spcPct val="90000"/>
              </a:lnSpc>
            </a:pPr>
            <a:r>
              <a:rPr lang="en-US">
                <a:solidFill>
                  <a:srgbClr val="FFFFFF"/>
                </a:solidFill>
              </a:rPr>
              <a:t>Highly individual</a:t>
            </a:r>
          </a:p>
          <a:p>
            <a:pPr>
              <a:lnSpc>
                <a:spcPct val="90000"/>
              </a:lnSpc>
            </a:pPr>
            <a:r>
              <a:rPr lang="en-US">
                <a:solidFill>
                  <a:srgbClr val="FFFFFF"/>
                </a:solidFill>
              </a:rPr>
              <a:t>How a person perceives an event determines if it becomes a stressor or not.</a:t>
            </a:r>
          </a:p>
          <a:p>
            <a:pPr>
              <a:lnSpc>
                <a:spcPct val="90000"/>
              </a:lnSpc>
            </a:pPr>
            <a:r>
              <a:rPr lang="en-US">
                <a:solidFill>
                  <a:srgbClr val="FFFFFF"/>
                </a:solidFill>
              </a:rPr>
              <a:t>Eg: an athletics carnival</a:t>
            </a:r>
          </a:p>
          <a:p>
            <a:pPr>
              <a:lnSpc>
                <a:spcPct val="90000"/>
              </a:lnSpc>
            </a:pPr>
            <a:endParaRPr lang="en-US">
              <a:solidFill>
                <a:srgbClr val="FFFFFF"/>
              </a:solidFill>
            </a:endParaRPr>
          </a:p>
          <a:p>
            <a:pPr>
              <a:lnSpc>
                <a:spcPct val="90000"/>
              </a:lnSpc>
            </a:pPr>
            <a:r>
              <a:rPr lang="en-US">
                <a:solidFill>
                  <a:srgbClr val="FFFFFF"/>
                </a:solidFill>
              </a:rPr>
              <a:t>Can vary within an individual: </a:t>
            </a:r>
            <a:r>
              <a:rPr lang="en-US" u="sng">
                <a:solidFill>
                  <a:srgbClr val="FFFFFF"/>
                </a:solidFill>
              </a:rPr>
              <a:t>IT’S DYNAMIC</a:t>
            </a:r>
          </a:p>
          <a:p>
            <a:pPr>
              <a:lnSpc>
                <a:spcPct val="90000"/>
              </a:lnSpc>
            </a:pPr>
            <a:r>
              <a:rPr lang="en-US">
                <a:solidFill>
                  <a:srgbClr val="FFFFFF"/>
                </a:solidFill>
              </a:rPr>
              <a:t>As time goes on, situations that once caused the stress response may no longer elicit the same response.</a:t>
            </a:r>
          </a:p>
          <a:p>
            <a:pPr>
              <a:lnSpc>
                <a:spcPct val="90000"/>
              </a:lnSpc>
            </a:pPr>
            <a:r>
              <a:rPr lang="en-US">
                <a:solidFill>
                  <a:srgbClr val="FFFFFF"/>
                </a:solidFill>
              </a:rPr>
              <a:t>EXAMPLE?  Todd Sampson-BODY HACK (Underwater)</a:t>
            </a:r>
          </a:p>
        </p:txBody>
      </p:sp>
    </p:spTree>
    <p:extLst>
      <p:ext uri="{BB962C8B-B14F-4D97-AF65-F5344CB8AC3E}">
        <p14:creationId xmlns:p14="http://schemas.microsoft.com/office/powerpoint/2010/main" val="1537206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3100"/>
              <a:t>Stress Management</a:t>
            </a:r>
            <a:endParaRPr lang="en-AU" sz="310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a:t>Strategies </a:t>
            </a:r>
          </a:p>
          <a:p>
            <a:pPr lvl="1"/>
            <a:r>
              <a:rPr lang="en-US"/>
              <a:t>People use these STRATEGIES (page 89) to set up a plan to deal effectively with their stress.</a:t>
            </a:r>
          </a:p>
          <a:p>
            <a:endParaRPr lang="en-US"/>
          </a:p>
          <a:p>
            <a:r>
              <a:rPr lang="en-US"/>
              <a:t>Skills </a:t>
            </a:r>
          </a:p>
          <a:p>
            <a:pPr lvl="1"/>
            <a:r>
              <a:rPr lang="en-US"/>
              <a:t>BUT they must also possess SKILLS to actually carry out their stress management plan.</a:t>
            </a:r>
          </a:p>
          <a:p>
            <a:endParaRPr lang="en-US"/>
          </a:p>
          <a:p>
            <a:r>
              <a:rPr lang="en-US"/>
              <a:t>For example: being assertive, the ability to say no, reflection, forgiveness, communication.</a:t>
            </a:r>
            <a:endParaRPr lang="en-AU"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46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79793-8434-4167-B58E-C9775A322FC1}"/>
              </a:ext>
            </a:extLst>
          </p:cNvPr>
          <p:cNvSpPr>
            <a:spLocks noGrp="1"/>
          </p:cNvSpPr>
          <p:nvPr>
            <p:ph type="title"/>
          </p:nvPr>
        </p:nvSpPr>
        <p:spPr>
          <a:xfrm>
            <a:off x="489360" y="1382486"/>
            <a:ext cx="2660686" cy="4093028"/>
          </a:xfrm>
        </p:spPr>
        <p:txBody>
          <a:bodyPr anchor="ctr">
            <a:normAutofit/>
          </a:bodyPr>
          <a:lstStyle/>
          <a:p>
            <a:pPr>
              <a:lnSpc>
                <a:spcPct val="90000"/>
              </a:lnSpc>
            </a:pPr>
            <a:r>
              <a:rPr lang="en-US" sz="3200"/>
              <a:t>Stress management ideas (not examinable just for help)</a:t>
            </a:r>
            <a:endParaRPr lang="en-AU" sz="3200"/>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3BDB496-1542-448E-9C15-2BD1E776F894}"/>
              </a:ext>
            </a:extLst>
          </p:cNvPr>
          <p:cNvGraphicFramePr>
            <a:graphicFrameLocks noGrp="1"/>
          </p:cNvGraphicFramePr>
          <p:nvPr>
            <p:ph idx="1"/>
            <p:extLst>
              <p:ext uri="{D42A27DB-BD31-4B8C-83A1-F6EECF244321}">
                <p14:modId xmlns:p14="http://schemas.microsoft.com/office/powerpoint/2010/main" val="1602208523"/>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439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70BC7CF7-B6F6-4F8B-A665-FE01188036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904" r="28362"/>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r>
              <a:rPr lang="en-US" dirty="0"/>
              <a:t>Time Management</a:t>
            </a:r>
            <a:endParaRPr lang="en-AU" dirty="0"/>
          </a:p>
        </p:txBody>
      </p:sp>
      <p:sp>
        <p:nvSpPr>
          <p:cNvPr id="3" name="Content Placeholder 2"/>
          <p:cNvSpPr>
            <a:spLocks noGrp="1"/>
          </p:cNvSpPr>
          <p:nvPr>
            <p:ph idx="1"/>
          </p:nvPr>
        </p:nvSpPr>
        <p:spPr>
          <a:xfrm>
            <a:off x="508000" y="2160589"/>
            <a:ext cx="2888342" cy="3880773"/>
          </a:xfrm>
        </p:spPr>
        <p:txBody>
          <a:bodyPr>
            <a:normAutofit/>
          </a:bodyPr>
          <a:lstStyle/>
          <a:p>
            <a:r>
              <a:rPr lang="en-US" dirty="0"/>
              <a:t>If an individual manages their time well, they are able to reduce/avoid stress.</a:t>
            </a:r>
          </a:p>
          <a:p>
            <a:pPr marL="0" indent="0">
              <a:buNone/>
            </a:pPr>
            <a:endParaRPr lang="en-US" b="1" u="sng" dirty="0"/>
          </a:p>
          <a:p>
            <a:pPr marL="0" indent="0">
              <a:buNone/>
            </a:pPr>
            <a:endParaRPr lang="en-US" b="1" u="sng" dirty="0"/>
          </a:p>
          <a:p>
            <a:pPr marL="0" indent="0">
              <a:buNone/>
            </a:pPr>
            <a:r>
              <a:rPr lang="en-US" b="1" u="sng" dirty="0"/>
              <a:t>HOW??</a:t>
            </a:r>
          </a:p>
          <a:p>
            <a:r>
              <a:rPr lang="en-US" dirty="0"/>
              <a:t>Come and write on the board a way that people can manage their time effectively.</a:t>
            </a:r>
            <a:endParaRPr lang="en-AU" dirty="0"/>
          </a:p>
        </p:txBody>
      </p:sp>
      <p:cxnSp>
        <p:nvCxnSpPr>
          <p:cNvPr id="17" name="Straight Connector 1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36525AAB-EA6E-440E-93A6-09DF8621FE4F}"/>
              </a:ext>
            </a:extLst>
          </p:cNvPr>
          <p:cNvSpPr txBox="1"/>
          <p:nvPr/>
        </p:nvSpPr>
        <p:spPr>
          <a:xfrm>
            <a:off x="6473077" y="6657945"/>
            <a:ext cx="267092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phdtalk.blogspot.com/2014/01/time-management-in-academia-balancing.html">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AU" sz="700">
              <a:solidFill>
                <a:srgbClr val="FFFFFF"/>
              </a:solidFill>
            </a:endParaRPr>
          </a:p>
        </p:txBody>
      </p:sp>
    </p:spTree>
    <p:extLst>
      <p:ext uri="{BB962C8B-B14F-4D97-AF65-F5344CB8AC3E}">
        <p14:creationId xmlns:p14="http://schemas.microsoft.com/office/powerpoint/2010/main" val="1458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Time Management</a:t>
            </a:r>
            <a:endParaRPr lang="en-AU" dirty="0"/>
          </a:p>
        </p:txBody>
      </p:sp>
      <p:pic>
        <p:nvPicPr>
          <p:cNvPr id="5" name="Picture 4" descr="A drawing of a cartoon character&#10;&#10;Description automatically generated">
            <a:extLst>
              <a:ext uri="{FF2B5EF4-FFF2-40B4-BE49-F238E27FC236}">
                <a16:creationId xmlns:a16="http://schemas.microsoft.com/office/drawing/2014/main" id="{ED053CE5-FFBF-4609-B959-EA1BD318B5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3105" y="2159331"/>
            <a:ext cx="2186980" cy="2274459"/>
          </a:xfrm>
          <a:prstGeom prst="rect">
            <a:avLst/>
          </a:prstGeom>
        </p:spPr>
      </p:pic>
      <p:sp>
        <p:nvSpPr>
          <p:cNvPr id="3" name="Content Placeholder 2"/>
          <p:cNvSpPr>
            <a:spLocks noGrp="1"/>
          </p:cNvSpPr>
          <p:nvPr>
            <p:ph idx="1"/>
          </p:nvPr>
        </p:nvSpPr>
        <p:spPr>
          <a:xfrm>
            <a:off x="3047370" y="1340769"/>
            <a:ext cx="4548966" cy="4700594"/>
          </a:xfrm>
        </p:spPr>
        <p:txBody>
          <a:bodyPr>
            <a:normAutofit/>
          </a:bodyPr>
          <a:lstStyle/>
          <a:p>
            <a:pPr>
              <a:lnSpc>
                <a:spcPct val="90000"/>
              </a:lnSpc>
            </a:pPr>
            <a:r>
              <a:rPr lang="en-US" sz="1600" dirty="0"/>
              <a:t>In order to manage their time, an individual requires both</a:t>
            </a:r>
          </a:p>
          <a:p>
            <a:pPr marL="0" indent="0">
              <a:lnSpc>
                <a:spcPct val="90000"/>
              </a:lnSpc>
              <a:buNone/>
            </a:pPr>
            <a:endParaRPr lang="en-US" sz="1600" dirty="0"/>
          </a:p>
          <a:p>
            <a:pPr marL="0" indent="0">
              <a:lnSpc>
                <a:spcPct val="90000"/>
              </a:lnSpc>
              <a:buNone/>
            </a:pPr>
            <a:r>
              <a:rPr lang="en-US" sz="1600" u="sng" dirty="0"/>
              <a:t>TIME MANAGEMENT STRATEGIES</a:t>
            </a:r>
          </a:p>
          <a:p>
            <a:pPr marL="0" indent="0">
              <a:lnSpc>
                <a:spcPct val="90000"/>
              </a:lnSpc>
              <a:buNone/>
            </a:pPr>
            <a:r>
              <a:rPr lang="en-US" sz="1600" dirty="0"/>
              <a:t>And</a:t>
            </a:r>
          </a:p>
          <a:p>
            <a:pPr marL="0" indent="0">
              <a:lnSpc>
                <a:spcPct val="90000"/>
              </a:lnSpc>
              <a:buNone/>
            </a:pPr>
            <a:r>
              <a:rPr lang="en-US" sz="1600" u="sng" dirty="0"/>
              <a:t>TIME MANAGEMENT SKILLS</a:t>
            </a:r>
          </a:p>
          <a:p>
            <a:pPr marL="0" indent="0">
              <a:lnSpc>
                <a:spcPct val="90000"/>
              </a:lnSpc>
              <a:buNone/>
            </a:pPr>
            <a:endParaRPr lang="en-US" sz="1600" dirty="0"/>
          </a:p>
          <a:p>
            <a:pPr marL="0" indent="0">
              <a:lnSpc>
                <a:spcPct val="90000"/>
              </a:lnSpc>
              <a:buNone/>
            </a:pPr>
            <a:r>
              <a:rPr lang="en-US" sz="1600" dirty="0"/>
              <a:t>STRATEGIES: planning, prioritizing, work/life balance, lifestyle plan, delegation, organisation.</a:t>
            </a:r>
          </a:p>
          <a:p>
            <a:pPr marL="0" indent="0">
              <a:lnSpc>
                <a:spcPct val="90000"/>
              </a:lnSpc>
              <a:buNone/>
            </a:pPr>
            <a:endParaRPr lang="en-US" sz="1600" dirty="0"/>
          </a:p>
          <a:p>
            <a:pPr marL="0" indent="0">
              <a:lnSpc>
                <a:spcPct val="90000"/>
              </a:lnSpc>
              <a:buNone/>
            </a:pPr>
            <a:r>
              <a:rPr lang="en-US" sz="1600" dirty="0"/>
              <a:t>SKILLS: sticking to plans/timetables, being realistic when making plans, hard working, persistence, asking for help when needed, motivation skills, maintaining organisation.</a:t>
            </a:r>
            <a:endParaRPr lang="en-AU" sz="1600" dirty="0"/>
          </a:p>
        </p:txBody>
      </p:sp>
      <p:sp>
        <p:nvSpPr>
          <p:cNvPr id="6" name="TextBox 5">
            <a:extLst>
              <a:ext uri="{FF2B5EF4-FFF2-40B4-BE49-F238E27FC236}">
                <a16:creationId xmlns:a16="http://schemas.microsoft.com/office/drawing/2014/main" id="{6060D9A2-FBBB-442E-B13A-33C3849787CD}"/>
              </a:ext>
            </a:extLst>
          </p:cNvPr>
          <p:cNvSpPr txBox="1"/>
          <p:nvPr/>
        </p:nvSpPr>
        <p:spPr>
          <a:xfrm>
            <a:off x="6473076" y="6657945"/>
            <a:ext cx="2670924"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pictofigo.com/picture">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AU" sz="700">
              <a:solidFill>
                <a:srgbClr val="FFFFFF"/>
              </a:solidFill>
            </a:endParaRPr>
          </a:p>
        </p:txBody>
      </p:sp>
    </p:spTree>
    <p:extLst>
      <p:ext uri="{BB962C8B-B14F-4D97-AF65-F5344CB8AC3E}">
        <p14:creationId xmlns:p14="http://schemas.microsoft.com/office/powerpoint/2010/main" val="1639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EXTERNALLY GENERATED</a:t>
            </a:r>
            <a:endParaRPr lang="en-AU"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pPr marL="0" indent="0">
              <a:lnSpc>
                <a:spcPct val="90000"/>
              </a:lnSpc>
              <a:buNone/>
            </a:pPr>
            <a:r>
              <a:rPr lang="en-US" sz="1500" u="sng"/>
              <a:t>Experts</a:t>
            </a:r>
          </a:p>
          <a:p>
            <a:pPr>
              <a:lnSpc>
                <a:spcPct val="90000"/>
              </a:lnSpc>
              <a:buFont typeface="Arial" charset="0"/>
              <a:buChar char="•"/>
            </a:pPr>
            <a:r>
              <a:rPr lang="en-US" sz="1500"/>
              <a:t>People tend to believe the experts advice or guidance as their knowledge in the area is trusted and respected.</a:t>
            </a:r>
          </a:p>
          <a:p>
            <a:pPr>
              <a:lnSpc>
                <a:spcPct val="90000"/>
              </a:lnSpc>
              <a:buFont typeface="Arial" charset="0"/>
              <a:buChar char="•"/>
            </a:pPr>
            <a:r>
              <a:rPr lang="en-US" sz="1500"/>
              <a:t>Individuals may believe studies and experiments that have been conducted by doctors or experts in the field that are supported by data and evidence.</a:t>
            </a:r>
          </a:p>
          <a:p>
            <a:pPr>
              <a:lnSpc>
                <a:spcPct val="90000"/>
              </a:lnSpc>
              <a:buFont typeface="Arial" charset="0"/>
              <a:buChar char="•"/>
            </a:pPr>
            <a:r>
              <a:rPr lang="en-US" sz="1500" err="1"/>
              <a:t>Eg</a:t>
            </a:r>
            <a:r>
              <a:rPr lang="en-US" sz="1500"/>
              <a:t>. Alcohol consumption and liver disease.</a:t>
            </a:r>
          </a:p>
          <a:p>
            <a:pPr marL="0" indent="0">
              <a:lnSpc>
                <a:spcPct val="90000"/>
              </a:lnSpc>
              <a:buNone/>
            </a:pPr>
            <a:r>
              <a:rPr lang="en-US" sz="1500"/>
              <a:t>VIDEO: Does Sugar cause Heart Disease-The Drs. (4 </a:t>
            </a:r>
            <a:r>
              <a:rPr lang="en-US" sz="1500" err="1"/>
              <a:t>mins</a:t>
            </a:r>
            <a:r>
              <a:rPr lang="en-US" sz="1500"/>
              <a:t>)</a:t>
            </a:r>
          </a:p>
          <a:p>
            <a:pPr>
              <a:lnSpc>
                <a:spcPct val="90000"/>
              </a:lnSpc>
              <a:buFont typeface="Arial" charset="0"/>
              <a:buChar char="•"/>
            </a:pPr>
            <a:endParaRPr lang="en-US" sz="1500"/>
          </a:p>
          <a:p>
            <a:pPr marL="0" indent="0">
              <a:lnSpc>
                <a:spcPct val="90000"/>
              </a:lnSpc>
              <a:buNone/>
            </a:pPr>
            <a:r>
              <a:rPr lang="en-US" sz="1500" u="sng"/>
              <a:t>Authority</a:t>
            </a:r>
          </a:p>
          <a:p>
            <a:pPr>
              <a:lnSpc>
                <a:spcPct val="90000"/>
              </a:lnSpc>
              <a:buFont typeface="Arial" charset="0"/>
              <a:buChar char="•"/>
            </a:pPr>
            <a:r>
              <a:rPr lang="en-US" sz="1500"/>
              <a:t>People believe those that hold a perceived level of power (usually in a position of leadership) based on the title that they hold. </a:t>
            </a:r>
          </a:p>
          <a:p>
            <a:pPr>
              <a:lnSpc>
                <a:spcPct val="90000"/>
              </a:lnSpc>
              <a:buFont typeface="Arial" charset="0"/>
              <a:buChar char="•"/>
            </a:pPr>
            <a:r>
              <a:rPr lang="en-US" sz="1500" err="1"/>
              <a:t>Eg</a:t>
            </a:r>
            <a:r>
              <a:rPr lang="en-US" sz="1500"/>
              <a:t>. Parent/child regarding alcohol. </a:t>
            </a:r>
          </a:p>
          <a:p>
            <a:pPr marL="0" indent="0">
              <a:lnSpc>
                <a:spcPct val="90000"/>
              </a:lnSpc>
              <a:buNone/>
            </a:pPr>
            <a:endParaRPr lang="en-US" sz="15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481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a:t>Accessing Support</a:t>
            </a:r>
            <a:endParaRPr lang="en-AU"/>
          </a:p>
        </p:txBody>
      </p:sp>
      <p:sp>
        <p:nvSpPr>
          <p:cNvPr id="3" name="Content Placeholder 2"/>
          <p:cNvSpPr>
            <a:spLocks noGrp="1"/>
          </p:cNvSpPr>
          <p:nvPr>
            <p:ph idx="1"/>
          </p:nvPr>
        </p:nvSpPr>
        <p:spPr>
          <a:xfrm>
            <a:off x="3047370" y="2160589"/>
            <a:ext cx="3905879" cy="3880773"/>
          </a:xfrm>
        </p:spPr>
        <p:txBody>
          <a:bodyPr>
            <a:normAutofit/>
          </a:bodyPr>
          <a:lstStyle/>
          <a:p>
            <a:pPr>
              <a:lnSpc>
                <a:spcPct val="90000"/>
              </a:lnSpc>
            </a:pPr>
            <a:r>
              <a:rPr lang="en-US" sz="1100"/>
              <a:t>An individuals ability to access support is determined by more than just knowing that the support is there.</a:t>
            </a:r>
          </a:p>
          <a:p>
            <a:pPr>
              <a:lnSpc>
                <a:spcPct val="90000"/>
              </a:lnSpc>
            </a:pPr>
            <a:endParaRPr lang="en-US" sz="1100"/>
          </a:p>
          <a:p>
            <a:pPr>
              <a:lnSpc>
                <a:spcPct val="90000"/>
              </a:lnSpc>
            </a:pPr>
            <a:r>
              <a:rPr lang="en-US" sz="1100"/>
              <a:t>There are 5 A’s:</a:t>
            </a:r>
          </a:p>
          <a:p>
            <a:pPr>
              <a:lnSpc>
                <a:spcPct val="90000"/>
              </a:lnSpc>
            </a:pPr>
            <a:endParaRPr lang="en-US" sz="1100"/>
          </a:p>
          <a:p>
            <a:pPr>
              <a:lnSpc>
                <a:spcPct val="90000"/>
              </a:lnSpc>
            </a:pPr>
            <a:r>
              <a:rPr lang="en-US" sz="1100" b="1"/>
              <a:t>Affordability</a:t>
            </a:r>
            <a:r>
              <a:rPr lang="en-US" sz="1100"/>
              <a:t>- Can you afford to pay for the service? </a:t>
            </a:r>
          </a:p>
          <a:p>
            <a:pPr>
              <a:lnSpc>
                <a:spcPct val="90000"/>
              </a:lnSpc>
            </a:pPr>
            <a:r>
              <a:rPr lang="en-US" sz="1100" b="1"/>
              <a:t>Availability</a:t>
            </a:r>
            <a:r>
              <a:rPr lang="en-US" sz="1100"/>
              <a:t>- Are the people you need available to help when you need them?</a:t>
            </a:r>
          </a:p>
          <a:p>
            <a:pPr>
              <a:lnSpc>
                <a:spcPct val="90000"/>
              </a:lnSpc>
            </a:pPr>
            <a:r>
              <a:rPr lang="en-US" sz="1100" b="1"/>
              <a:t>Accessibility</a:t>
            </a:r>
            <a:r>
              <a:rPr lang="en-US" sz="1100"/>
              <a:t>-geographical: can you get there?</a:t>
            </a:r>
          </a:p>
          <a:p>
            <a:pPr>
              <a:lnSpc>
                <a:spcPct val="90000"/>
              </a:lnSpc>
            </a:pPr>
            <a:r>
              <a:rPr lang="en-US" sz="1100" b="1"/>
              <a:t>Accommodation</a:t>
            </a:r>
            <a:r>
              <a:rPr lang="en-US" sz="1100"/>
              <a:t>-can the support service accommodate you and your needs? Flexibility? Understanding?</a:t>
            </a:r>
          </a:p>
          <a:p>
            <a:pPr>
              <a:lnSpc>
                <a:spcPct val="90000"/>
              </a:lnSpc>
            </a:pPr>
            <a:r>
              <a:rPr lang="en-US" sz="1100" b="1"/>
              <a:t>Acceptability</a:t>
            </a:r>
            <a:r>
              <a:rPr lang="en-US" sz="1100"/>
              <a:t>-is the support system “personally” acceptable to you? Do you trust them? What are their personal characteristics like?</a:t>
            </a:r>
            <a:endParaRPr lang="en-AU" sz="1100"/>
          </a:p>
        </p:txBody>
      </p:sp>
      <p:sp>
        <p:nvSpPr>
          <p:cNvPr id="7" name="AutoShape 2" descr="Image result for A">
            <a:extLst>
              <a:ext uri="{FF2B5EF4-FFF2-40B4-BE49-F238E27FC236}">
                <a16:creationId xmlns:a16="http://schemas.microsoft.com/office/drawing/2014/main" id="{05854AA6-5375-4CEF-8ED1-EC9091D46988}"/>
              </a:ext>
            </a:extLst>
          </p:cNvPr>
          <p:cNvSpPr>
            <a:spLocks noChangeAspect="1" noChangeArrowheads="1"/>
          </p:cNvSpPr>
          <p:nvPr/>
        </p:nvSpPr>
        <p:spPr bwMode="auto">
          <a:xfrm>
            <a:off x="755576" y="2348880"/>
            <a:ext cx="2016224" cy="2016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8" name="Picture 4" descr="Image result for A">
            <a:extLst>
              <a:ext uri="{FF2B5EF4-FFF2-40B4-BE49-F238E27FC236}">
                <a16:creationId xmlns:a16="http://schemas.microsoft.com/office/drawing/2014/main" id="{6A1564C3-1E0E-4402-9175-B836D90AB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20669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Support</a:t>
            </a:r>
            <a:endParaRPr lang="en-AU" dirty="0"/>
          </a:p>
        </p:txBody>
      </p:sp>
      <p:sp>
        <p:nvSpPr>
          <p:cNvPr id="3" name="Content Placeholder 2"/>
          <p:cNvSpPr>
            <a:spLocks noGrp="1"/>
          </p:cNvSpPr>
          <p:nvPr>
            <p:ph idx="1"/>
          </p:nvPr>
        </p:nvSpPr>
        <p:spPr/>
        <p:txBody>
          <a:bodyPr/>
          <a:lstStyle/>
          <a:p>
            <a:r>
              <a:rPr lang="en-US" dirty="0"/>
              <a:t>The 5A’s determine whether or not a person is going to use different support systems.</a:t>
            </a:r>
          </a:p>
          <a:p>
            <a:endParaRPr lang="en-US" dirty="0"/>
          </a:p>
          <a:p>
            <a:r>
              <a:rPr lang="en-US" dirty="0"/>
              <a:t>QUESTION: What support systems are available to students at Kennedy?</a:t>
            </a:r>
          </a:p>
          <a:p>
            <a:endParaRPr lang="en-AU" dirty="0"/>
          </a:p>
        </p:txBody>
      </p:sp>
    </p:spTree>
    <p:extLst>
      <p:ext uri="{BB962C8B-B14F-4D97-AF65-F5344CB8AC3E}">
        <p14:creationId xmlns:p14="http://schemas.microsoft.com/office/powerpoint/2010/main" val="24346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QUESTIONS</a:t>
            </a:r>
            <a:endParaRPr lang="en-AU" dirty="0"/>
          </a:p>
        </p:txBody>
      </p:sp>
      <p:sp>
        <p:nvSpPr>
          <p:cNvPr id="3" name="Content Placeholder 2"/>
          <p:cNvSpPr>
            <a:spLocks noGrp="1"/>
          </p:cNvSpPr>
          <p:nvPr>
            <p:ph idx="1"/>
          </p:nvPr>
        </p:nvSpPr>
        <p:spPr/>
        <p:txBody>
          <a:bodyPr>
            <a:normAutofit/>
          </a:bodyPr>
          <a:lstStyle/>
          <a:p>
            <a:endParaRPr lang="en-US" dirty="0"/>
          </a:p>
          <a:p>
            <a:r>
              <a:rPr lang="en-US" dirty="0"/>
              <a:t>Define and describe how skills and strategies are important for self management skills/stress reduction? (4 marks)</a:t>
            </a:r>
          </a:p>
          <a:p>
            <a:endParaRPr lang="en-US" dirty="0"/>
          </a:p>
          <a:p>
            <a:r>
              <a:rPr lang="en-US" dirty="0"/>
              <a:t>Explain 4 techniques for effective stress management (8 marks)</a:t>
            </a:r>
          </a:p>
          <a:p>
            <a:endParaRPr lang="en-US" dirty="0"/>
          </a:p>
          <a:p>
            <a:pPr marL="0" indent="0">
              <a:buNone/>
            </a:pPr>
            <a:endParaRPr lang="en-AU" dirty="0"/>
          </a:p>
        </p:txBody>
      </p:sp>
    </p:spTree>
    <p:extLst>
      <p:ext uri="{BB962C8B-B14F-4D97-AF65-F5344CB8AC3E}">
        <p14:creationId xmlns:p14="http://schemas.microsoft.com/office/powerpoint/2010/main" val="1583755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2505-49C5-4C36-9EA9-D5931489EAE2}"/>
              </a:ext>
            </a:extLst>
          </p:cNvPr>
          <p:cNvSpPr>
            <a:spLocks noGrp="1"/>
          </p:cNvSpPr>
          <p:nvPr>
            <p:ph type="title"/>
          </p:nvPr>
        </p:nvSpPr>
        <p:spPr/>
        <p:txBody>
          <a:bodyPr/>
          <a:lstStyle/>
          <a:p>
            <a:r>
              <a:rPr lang="en-US" dirty="0"/>
              <a:t>Syllabus points</a:t>
            </a:r>
            <a:endParaRPr lang="en-AU" dirty="0"/>
          </a:p>
        </p:txBody>
      </p:sp>
      <p:pic>
        <p:nvPicPr>
          <p:cNvPr id="4" name="Content Placeholder 3">
            <a:extLst>
              <a:ext uri="{FF2B5EF4-FFF2-40B4-BE49-F238E27FC236}">
                <a16:creationId xmlns:a16="http://schemas.microsoft.com/office/drawing/2014/main" id="{3C7ABDE4-9499-4517-98F2-9410E05DCBF5}"/>
              </a:ext>
            </a:extLst>
          </p:cNvPr>
          <p:cNvPicPr>
            <a:picLocks noGrp="1" noChangeAspect="1"/>
          </p:cNvPicPr>
          <p:nvPr>
            <p:ph idx="1"/>
          </p:nvPr>
        </p:nvPicPr>
        <p:blipFill>
          <a:blip r:embed="rId2"/>
          <a:stretch>
            <a:fillRect/>
          </a:stretch>
        </p:blipFill>
        <p:spPr>
          <a:xfrm>
            <a:off x="609600" y="3132850"/>
            <a:ext cx="6348413" cy="1936913"/>
          </a:xfrm>
          <a:prstGeom prst="rect">
            <a:avLst/>
          </a:prstGeom>
        </p:spPr>
      </p:pic>
    </p:spTree>
    <p:extLst>
      <p:ext uri="{BB962C8B-B14F-4D97-AF65-F5344CB8AC3E}">
        <p14:creationId xmlns:p14="http://schemas.microsoft.com/office/powerpoint/2010/main" val="2934754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5400" dirty="0"/>
          </a:p>
          <a:p>
            <a:pPr marL="0" indent="0" algn="ctr">
              <a:buNone/>
            </a:pPr>
            <a:r>
              <a:rPr lang="en-US" sz="5400" dirty="0"/>
              <a:t>Self Management Skills #2</a:t>
            </a:r>
          </a:p>
          <a:p>
            <a:pPr marL="0" indent="0" algn="ctr">
              <a:buNone/>
            </a:pPr>
            <a:r>
              <a:rPr lang="en-US" sz="2800" dirty="0" err="1">
                <a:solidFill>
                  <a:schemeClr val="tx1">
                    <a:lumMod val="50000"/>
                    <a:lumOff val="50000"/>
                  </a:schemeClr>
                </a:solidFill>
              </a:rPr>
              <a:t>Groupwork</a:t>
            </a:r>
            <a:r>
              <a:rPr lang="en-US" sz="2800" dirty="0">
                <a:solidFill>
                  <a:schemeClr val="tx1">
                    <a:lumMod val="50000"/>
                    <a:lumOff val="50000"/>
                  </a:schemeClr>
                </a:solidFill>
              </a:rPr>
              <a:t>, Conflict Resolution, Negotiation, Mediation, Leadership</a:t>
            </a:r>
            <a:endParaRPr lang="en-AU" sz="2800" dirty="0">
              <a:solidFill>
                <a:schemeClr val="tx1">
                  <a:lumMod val="50000"/>
                  <a:lumOff val="50000"/>
                </a:schemeClr>
              </a:solidFill>
            </a:endParaRPr>
          </a:p>
        </p:txBody>
      </p:sp>
      <p:pic>
        <p:nvPicPr>
          <p:cNvPr id="4" name="Picture 3" descr="A close up of a piece of paper&#10;&#10;Description automatically generated">
            <a:extLst>
              <a:ext uri="{FF2B5EF4-FFF2-40B4-BE49-F238E27FC236}">
                <a16:creationId xmlns:a16="http://schemas.microsoft.com/office/drawing/2014/main" id="{02BB2CF2-504D-41CF-BD56-42F803046E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2200" y="0"/>
            <a:ext cx="2790817" cy="3363696"/>
          </a:xfrm>
          <a:prstGeom prst="rect">
            <a:avLst/>
          </a:prstGeom>
        </p:spPr>
      </p:pic>
    </p:spTree>
    <p:extLst>
      <p:ext uri="{BB962C8B-B14F-4D97-AF65-F5344CB8AC3E}">
        <p14:creationId xmlns:p14="http://schemas.microsoft.com/office/powerpoint/2010/main" val="1430374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Groupwork</a:t>
            </a:r>
            <a:endParaRPr lang="en-AU">
              <a:solidFill>
                <a:schemeClr val="bg1"/>
              </a:solidFill>
            </a:endParaRPr>
          </a:p>
        </p:txBody>
      </p:sp>
      <p:sp>
        <p:nvSpPr>
          <p:cNvPr id="3" name="Content Placeholder 2"/>
          <p:cNvSpPr>
            <a:spLocks noGrp="1"/>
          </p:cNvSpPr>
          <p:nvPr>
            <p:ph idx="1"/>
          </p:nvPr>
        </p:nvSpPr>
        <p:spPr>
          <a:xfrm>
            <a:off x="342811" y="1700808"/>
            <a:ext cx="3152283" cy="5112568"/>
          </a:xfrm>
        </p:spPr>
        <p:txBody>
          <a:bodyPr>
            <a:normAutofit/>
          </a:bodyPr>
          <a:lstStyle/>
          <a:p>
            <a:pPr marL="0" indent="0">
              <a:lnSpc>
                <a:spcPct val="90000"/>
              </a:lnSpc>
              <a:buNone/>
            </a:pPr>
            <a:r>
              <a:rPr lang="en-US" sz="1100" b="1" dirty="0">
                <a:solidFill>
                  <a:schemeClr val="bg1"/>
                </a:solidFill>
              </a:rPr>
              <a:t>When working in a group, conflict  is INEVITABLE.</a:t>
            </a:r>
          </a:p>
          <a:p>
            <a:pPr marL="0" indent="0">
              <a:lnSpc>
                <a:spcPct val="90000"/>
              </a:lnSpc>
              <a:buNone/>
            </a:pPr>
            <a:r>
              <a:rPr lang="en-US" sz="1100" dirty="0">
                <a:solidFill>
                  <a:schemeClr val="bg1"/>
                </a:solidFill>
              </a:rPr>
              <a:t>Write on the board skills that are required for working effectively in groups/teams/individuals?</a:t>
            </a:r>
          </a:p>
          <a:p>
            <a:pPr marL="0" indent="0">
              <a:lnSpc>
                <a:spcPct val="90000"/>
              </a:lnSpc>
              <a:buNone/>
            </a:pPr>
            <a:endParaRPr lang="en-US" sz="1100" dirty="0">
              <a:solidFill>
                <a:schemeClr val="bg1"/>
              </a:solidFill>
            </a:endParaRPr>
          </a:p>
          <a:p>
            <a:pPr marL="0" indent="0">
              <a:lnSpc>
                <a:spcPct val="90000"/>
              </a:lnSpc>
              <a:buNone/>
            </a:pPr>
            <a:endParaRPr lang="en-US" sz="1100" dirty="0">
              <a:solidFill>
                <a:schemeClr val="bg1"/>
              </a:solidFill>
            </a:endParaRPr>
          </a:p>
          <a:p>
            <a:pPr marL="0" indent="0">
              <a:lnSpc>
                <a:spcPct val="90000"/>
              </a:lnSpc>
              <a:buNone/>
            </a:pPr>
            <a:r>
              <a:rPr lang="en-US" sz="1100" dirty="0">
                <a:solidFill>
                  <a:schemeClr val="bg1"/>
                </a:solidFill>
              </a:rPr>
              <a:t>Perspective is everything</a:t>
            </a:r>
          </a:p>
          <a:p>
            <a:pPr marL="0" indent="0">
              <a:lnSpc>
                <a:spcPct val="90000"/>
              </a:lnSpc>
              <a:buNone/>
            </a:pPr>
            <a:r>
              <a:rPr lang="en-US" sz="1100" dirty="0">
                <a:solidFill>
                  <a:schemeClr val="bg1"/>
                </a:solidFill>
                <a:hlinkClick r:id="rId2"/>
              </a:rPr>
              <a:t>https://www.youtube.com/watch?v=cRcDfCafSYE</a:t>
            </a:r>
            <a:r>
              <a:rPr lang="en-US" sz="1100" dirty="0">
                <a:solidFill>
                  <a:schemeClr val="bg1"/>
                </a:solidFill>
              </a:rPr>
              <a:t> </a:t>
            </a:r>
          </a:p>
          <a:p>
            <a:pPr marL="0" indent="0">
              <a:lnSpc>
                <a:spcPct val="90000"/>
              </a:lnSpc>
              <a:buNone/>
            </a:pPr>
            <a:endParaRPr lang="en-US" sz="1100" dirty="0">
              <a:solidFill>
                <a:schemeClr val="bg1"/>
              </a:solidFill>
            </a:endParaRPr>
          </a:p>
          <a:p>
            <a:pPr marL="0" indent="0">
              <a:lnSpc>
                <a:spcPct val="90000"/>
              </a:lnSpc>
              <a:buNone/>
            </a:pPr>
            <a:endParaRPr lang="en-US" sz="1100" dirty="0">
              <a:solidFill>
                <a:schemeClr val="bg1"/>
              </a:solidFill>
            </a:endParaRPr>
          </a:p>
          <a:p>
            <a:pPr marL="0" indent="0">
              <a:lnSpc>
                <a:spcPct val="90000"/>
              </a:lnSpc>
              <a:buNone/>
            </a:pPr>
            <a:endParaRPr lang="en-US" sz="1100" dirty="0">
              <a:solidFill>
                <a:schemeClr val="bg1"/>
              </a:solidFill>
            </a:endParaRPr>
          </a:p>
          <a:p>
            <a:pPr marL="0" indent="0">
              <a:lnSpc>
                <a:spcPct val="90000"/>
              </a:lnSpc>
              <a:buNone/>
            </a:pPr>
            <a:r>
              <a:rPr lang="en-US" sz="1100" dirty="0">
                <a:solidFill>
                  <a:schemeClr val="bg1"/>
                </a:solidFill>
              </a:rPr>
              <a:t>Conflict resolution, negotiation, mediation, leadership</a:t>
            </a:r>
            <a:endParaRPr lang="en-AU" sz="1100" dirty="0">
              <a:solidFill>
                <a:schemeClr val="bg1"/>
              </a:solidFill>
            </a:endParaRPr>
          </a:p>
        </p:txBody>
      </p:sp>
      <p:pic>
        <p:nvPicPr>
          <p:cNvPr id="1026" name="Picture 2" descr="Related image">
            <a:extLst>
              <a:ext uri="{FF2B5EF4-FFF2-40B4-BE49-F238E27FC236}">
                <a16:creationId xmlns:a16="http://schemas.microsoft.com/office/drawing/2014/main" id="{5BD84F7E-50CF-4C07-87F6-C307F4812F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7970" y="972608"/>
            <a:ext cx="3565684" cy="4900269"/>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619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79" y="404664"/>
            <a:ext cx="7130753" cy="1320800"/>
          </a:xfrm>
        </p:spPr>
        <p:txBody>
          <a:bodyPr/>
          <a:lstStyle/>
          <a:p>
            <a:r>
              <a:rPr lang="en-US" dirty="0" err="1"/>
              <a:t>Groupwork</a:t>
            </a:r>
            <a:r>
              <a:rPr lang="en-US" dirty="0"/>
              <a:t>: Conflict Resolution</a:t>
            </a:r>
            <a:endParaRPr lang="en-AU" dirty="0"/>
          </a:p>
        </p:txBody>
      </p:sp>
      <p:sp>
        <p:nvSpPr>
          <p:cNvPr id="3" name="Content Placeholder 2"/>
          <p:cNvSpPr>
            <a:spLocks noGrp="1"/>
          </p:cNvSpPr>
          <p:nvPr>
            <p:ph idx="1"/>
          </p:nvPr>
        </p:nvSpPr>
        <p:spPr/>
        <p:txBody>
          <a:bodyPr>
            <a:normAutofit/>
          </a:bodyPr>
          <a:lstStyle/>
          <a:p>
            <a:pPr marL="0" indent="0">
              <a:buNone/>
            </a:pPr>
            <a:r>
              <a:rPr lang="en-US" b="1" dirty="0"/>
              <a:t>When conflict is resolved effectively:</a:t>
            </a:r>
          </a:p>
          <a:p>
            <a:r>
              <a:rPr lang="en-US" dirty="0"/>
              <a:t>Increased awareness/understanding of other group   members</a:t>
            </a:r>
          </a:p>
          <a:p>
            <a:r>
              <a:rPr lang="en-US" dirty="0"/>
              <a:t>Increased group cohesion</a:t>
            </a:r>
          </a:p>
          <a:p>
            <a:r>
              <a:rPr lang="en-US" dirty="0"/>
              <a:t>Stronger mutual respect</a:t>
            </a:r>
          </a:p>
          <a:p>
            <a:r>
              <a:rPr lang="en-US" dirty="0"/>
              <a:t>Improved self awareness</a:t>
            </a:r>
          </a:p>
          <a:p>
            <a:endParaRPr lang="en-US" dirty="0"/>
          </a:p>
          <a:p>
            <a:pPr marL="0" indent="0">
              <a:buNone/>
            </a:pPr>
            <a:r>
              <a:rPr lang="en-US" dirty="0"/>
              <a:t>Effective conflict resolution involved skills such as:</a:t>
            </a:r>
          </a:p>
          <a:p>
            <a:pPr marL="0" indent="0">
              <a:buNone/>
            </a:pPr>
            <a:r>
              <a:rPr lang="en-US" dirty="0"/>
              <a:t>EMPATHY, ASSERTIVENESS, MANAGING EMOTIONS, MEDIATION &amp; NEGOTIATION.</a:t>
            </a:r>
            <a:endParaRPr lang="en-AU" dirty="0"/>
          </a:p>
        </p:txBody>
      </p:sp>
      <p:sp>
        <p:nvSpPr>
          <p:cNvPr id="4" name="TextBox 3">
            <a:extLst>
              <a:ext uri="{FF2B5EF4-FFF2-40B4-BE49-F238E27FC236}">
                <a16:creationId xmlns:a16="http://schemas.microsoft.com/office/drawing/2014/main" id="{D4C40823-5340-4E8C-8789-EFD4F30EE622}"/>
              </a:ext>
            </a:extLst>
          </p:cNvPr>
          <p:cNvSpPr txBox="1"/>
          <p:nvPr/>
        </p:nvSpPr>
        <p:spPr>
          <a:xfrm>
            <a:off x="4644008" y="3429000"/>
            <a:ext cx="4139275" cy="1323439"/>
          </a:xfrm>
          <a:prstGeom prst="rect">
            <a:avLst/>
          </a:prstGeom>
          <a:noFill/>
        </p:spPr>
        <p:txBody>
          <a:bodyPr wrap="none" rtlCol="0">
            <a:spAutoFit/>
          </a:bodyPr>
          <a:lstStyle/>
          <a:p>
            <a:r>
              <a:rPr lang="en-US" sz="4000" b="1" dirty="0">
                <a:solidFill>
                  <a:srgbClr val="FF0000"/>
                </a:solidFill>
                <a:hlinkClick r:id="rId2"/>
              </a:rPr>
              <a:t>What is conflict</a:t>
            </a:r>
            <a:r>
              <a:rPr lang="en-US" sz="4000" b="1" dirty="0">
                <a:solidFill>
                  <a:srgbClr val="FF0000"/>
                </a:solidFill>
              </a:rPr>
              <a:t>?</a:t>
            </a:r>
          </a:p>
          <a:p>
            <a:endParaRPr lang="en-AU" sz="4000" b="1" dirty="0">
              <a:solidFill>
                <a:srgbClr val="FF0000"/>
              </a:solidFill>
            </a:endParaRPr>
          </a:p>
        </p:txBody>
      </p:sp>
    </p:spTree>
    <p:extLst>
      <p:ext uri="{BB962C8B-B14F-4D97-AF65-F5344CB8AC3E}">
        <p14:creationId xmlns:p14="http://schemas.microsoft.com/office/powerpoint/2010/main" val="34869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17" r="21053"/>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7999" y="609600"/>
            <a:ext cx="2888343" cy="1320800"/>
          </a:xfrm>
        </p:spPr>
        <p:txBody>
          <a:bodyPr>
            <a:normAutofit/>
          </a:bodyPr>
          <a:lstStyle/>
          <a:p>
            <a:pPr>
              <a:lnSpc>
                <a:spcPct val="90000"/>
              </a:lnSpc>
            </a:pPr>
            <a:r>
              <a:rPr lang="en-US" sz="2800"/>
              <a:t>Conflict Resolution (Continued)</a:t>
            </a:r>
            <a:endParaRPr lang="en-AU" sz="2800"/>
          </a:p>
        </p:txBody>
      </p:sp>
      <p:sp>
        <p:nvSpPr>
          <p:cNvPr id="3" name="Content Placeholder 2"/>
          <p:cNvSpPr>
            <a:spLocks noGrp="1"/>
          </p:cNvSpPr>
          <p:nvPr>
            <p:ph idx="1"/>
          </p:nvPr>
        </p:nvSpPr>
        <p:spPr>
          <a:xfrm>
            <a:off x="508000" y="2160589"/>
            <a:ext cx="2888342" cy="3880773"/>
          </a:xfrm>
        </p:spPr>
        <p:txBody>
          <a:bodyPr>
            <a:normAutofit/>
          </a:bodyPr>
          <a:lstStyle/>
          <a:p>
            <a:r>
              <a:rPr lang="en-US" dirty="0"/>
              <a:t>It’s important to REMOVE the CONFLICT from the PEOPLE.</a:t>
            </a:r>
          </a:p>
          <a:p>
            <a:endParaRPr lang="en-US" dirty="0"/>
          </a:p>
          <a:p>
            <a:r>
              <a:rPr lang="en-US" dirty="0"/>
              <a:t>People can still love and respect each other while working through a conflict. (it shouldn’t become personal)</a:t>
            </a:r>
          </a:p>
          <a:p>
            <a:endParaRPr lang="en-US" dirty="0"/>
          </a:p>
          <a:p>
            <a:endParaRPr lang="en-US" dirty="0"/>
          </a:p>
          <a:p>
            <a:endParaRPr lang="en-AU" dirty="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9441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Steps in Conflict Resolution:</a:t>
            </a:r>
            <a:endParaRPr lang="en-AU"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pPr marL="457200" indent="-457200">
              <a:buAutoNum type="arabicPeriod"/>
            </a:pPr>
            <a:r>
              <a:rPr lang="en-US" b="1" u="sng" dirty="0"/>
              <a:t>IDENTIFY </a:t>
            </a:r>
            <a:r>
              <a:rPr lang="en-US" dirty="0"/>
              <a:t>the problem.</a:t>
            </a:r>
          </a:p>
          <a:p>
            <a:pPr marL="457200" indent="-457200">
              <a:buAutoNum type="arabicPeriod"/>
            </a:pPr>
            <a:r>
              <a:rPr lang="en-US" b="1" u="sng" dirty="0"/>
              <a:t>LOOK BEYOND </a:t>
            </a:r>
            <a:r>
              <a:rPr lang="en-US" dirty="0"/>
              <a:t>the incident-what emotions are making this problem worse?</a:t>
            </a:r>
          </a:p>
          <a:p>
            <a:pPr marL="457200" indent="-457200">
              <a:buAutoNum type="arabicPeriod"/>
            </a:pPr>
            <a:r>
              <a:rPr lang="en-US" b="1" u="sng" dirty="0"/>
              <a:t>BRAINSTORM</a:t>
            </a:r>
            <a:r>
              <a:rPr lang="en-US" dirty="0"/>
              <a:t> solutions.</a:t>
            </a:r>
          </a:p>
          <a:p>
            <a:pPr marL="457200" indent="-457200">
              <a:buAutoNum type="arabicPeriod"/>
            </a:pPr>
            <a:r>
              <a:rPr lang="en-US" b="1" u="sng" dirty="0"/>
              <a:t>CHOOSE</a:t>
            </a:r>
            <a:r>
              <a:rPr lang="en-US" dirty="0"/>
              <a:t> a solution that works for everyone!</a:t>
            </a:r>
          </a:p>
          <a:p>
            <a:pPr marL="457200" indent="-457200">
              <a:buAutoNum type="arabicPeriod"/>
            </a:pPr>
            <a:r>
              <a:rPr lang="en-US" b="1" u="sng" dirty="0"/>
              <a:t>PLAN</a:t>
            </a:r>
            <a:r>
              <a:rPr lang="en-US" dirty="0"/>
              <a:t> for the future so this conflict doesn’t happen again.</a:t>
            </a:r>
            <a:endParaRPr lang="en-AU"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283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dirty="0"/>
              <a:t>Groupwork: Mediation</a:t>
            </a:r>
            <a:endParaRPr lang="en-AU" dirty="0"/>
          </a:p>
        </p:txBody>
      </p:sp>
      <p:sp>
        <p:nvSpPr>
          <p:cNvPr id="3" name="Content Placeholder 2"/>
          <p:cNvSpPr>
            <a:spLocks noGrp="1"/>
          </p:cNvSpPr>
          <p:nvPr>
            <p:ph idx="1"/>
          </p:nvPr>
        </p:nvSpPr>
        <p:spPr>
          <a:xfrm>
            <a:off x="508000" y="2160589"/>
            <a:ext cx="3915323" cy="3880773"/>
          </a:xfrm>
        </p:spPr>
        <p:txBody>
          <a:bodyPr>
            <a:normAutofit/>
          </a:bodyPr>
          <a:lstStyle/>
          <a:p>
            <a:pPr marL="0" indent="0">
              <a:lnSpc>
                <a:spcPct val="90000"/>
              </a:lnSpc>
              <a:buNone/>
            </a:pPr>
            <a:r>
              <a:rPr lang="en-US" sz="1500" b="1"/>
              <a:t>MEDIATION</a:t>
            </a:r>
            <a:r>
              <a:rPr lang="en-US" sz="1500"/>
              <a:t>: a negotiation to resolve differences that is conducted by some impartial party. The intervention is to bring about settlement and resolve conflict. </a:t>
            </a:r>
          </a:p>
          <a:p>
            <a:pPr marL="0" indent="0">
              <a:lnSpc>
                <a:spcPct val="90000"/>
              </a:lnSpc>
              <a:buNone/>
            </a:pPr>
            <a:endParaRPr lang="en-US" sz="1500"/>
          </a:p>
          <a:p>
            <a:pPr marL="0" indent="0">
              <a:lnSpc>
                <a:spcPct val="90000"/>
              </a:lnSpc>
              <a:buNone/>
            </a:pPr>
            <a:r>
              <a:rPr lang="en-US" sz="1500"/>
              <a:t>A MEDIATOR assists the two parties to create their own solution to resolve the conflict. </a:t>
            </a:r>
          </a:p>
          <a:p>
            <a:pPr>
              <a:lnSpc>
                <a:spcPct val="90000"/>
              </a:lnSpc>
            </a:pPr>
            <a:r>
              <a:rPr lang="en-US" sz="1500"/>
              <a:t>Communication</a:t>
            </a:r>
          </a:p>
          <a:p>
            <a:pPr>
              <a:lnSpc>
                <a:spcPct val="90000"/>
              </a:lnSpc>
            </a:pPr>
            <a:r>
              <a:rPr lang="en-US" sz="1500"/>
              <a:t>Help determine facts and agendas</a:t>
            </a:r>
          </a:p>
          <a:p>
            <a:pPr>
              <a:lnSpc>
                <a:spcPct val="90000"/>
              </a:lnSpc>
            </a:pPr>
            <a:r>
              <a:rPr lang="en-US" sz="1500"/>
              <a:t>Show impartiality and empathy</a:t>
            </a:r>
          </a:p>
          <a:p>
            <a:pPr>
              <a:lnSpc>
                <a:spcPct val="90000"/>
              </a:lnSpc>
            </a:pPr>
            <a:r>
              <a:rPr lang="en-US" sz="1500"/>
              <a:t>Use persuasion to help parties see the issue from the other perspective. </a:t>
            </a:r>
            <a:endParaRPr lang="en-AU" sz="1500"/>
          </a:p>
        </p:txBody>
      </p:sp>
      <p:pic>
        <p:nvPicPr>
          <p:cNvPr id="5" name="Picture 4" descr="A picture containing indoor, child, table, sitting&#10;&#10;Description automatically generated">
            <a:extLst>
              <a:ext uri="{FF2B5EF4-FFF2-40B4-BE49-F238E27FC236}">
                <a16:creationId xmlns:a16="http://schemas.microsoft.com/office/drawing/2014/main" id="{7F0B9009-8D5A-40DE-8DD4-C12DB5C08FC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968" r="16343" b="-2"/>
          <a:stretch/>
        </p:blipFill>
        <p:spPr>
          <a:xfrm>
            <a:off x="4595963" y="2159000"/>
            <a:ext cx="2359152" cy="3882362"/>
          </a:xfrm>
          <a:prstGeom prst="rect">
            <a:avLst/>
          </a:prstGeom>
        </p:spPr>
      </p:pic>
      <p:sp>
        <p:nvSpPr>
          <p:cNvPr id="6" name="TextBox 5">
            <a:extLst>
              <a:ext uri="{FF2B5EF4-FFF2-40B4-BE49-F238E27FC236}">
                <a16:creationId xmlns:a16="http://schemas.microsoft.com/office/drawing/2014/main" id="{39A8B31F-0797-4326-BECC-7C4931FA977F}"/>
              </a:ext>
            </a:extLst>
          </p:cNvPr>
          <p:cNvSpPr txBox="1"/>
          <p:nvPr/>
        </p:nvSpPr>
        <p:spPr>
          <a:xfrm>
            <a:off x="6602919" y="6657945"/>
            <a:ext cx="2541081"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thinkneuroscience.wordpress.com/2013/04/11/the-myth-of-learning-styles/">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AU" sz="700">
              <a:solidFill>
                <a:srgbClr val="FFFFFF"/>
              </a:solidFill>
            </a:endParaRPr>
          </a:p>
        </p:txBody>
      </p:sp>
    </p:spTree>
    <p:extLst>
      <p:ext uri="{BB962C8B-B14F-4D97-AF65-F5344CB8AC3E}">
        <p14:creationId xmlns:p14="http://schemas.microsoft.com/office/powerpoint/2010/main" val="5078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6C7E-22B6-4B37-987A-131D2F37903D}"/>
              </a:ext>
            </a:extLst>
          </p:cNvPr>
          <p:cNvSpPr>
            <a:spLocks noGrp="1"/>
          </p:cNvSpPr>
          <p:nvPr>
            <p:ph type="title"/>
          </p:nvPr>
        </p:nvSpPr>
        <p:spPr>
          <a:xfrm>
            <a:off x="4152550" y="609600"/>
            <a:ext cx="2802951" cy="1320800"/>
          </a:xfrm>
        </p:spPr>
        <p:txBody>
          <a:bodyPr>
            <a:normAutofit/>
          </a:bodyPr>
          <a:lstStyle/>
          <a:p>
            <a:r>
              <a:rPr lang="en-US" dirty="0"/>
              <a:t>Values </a:t>
            </a:r>
            <a:endParaRPr lang="en-AU" dirty="0"/>
          </a:p>
        </p:txBody>
      </p:sp>
      <p:sp>
        <p:nvSpPr>
          <p:cNvPr id="3" name="Content Placeholder 2">
            <a:extLst>
              <a:ext uri="{FF2B5EF4-FFF2-40B4-BE49-F238E27FC236}">
                <a16:creationId xmlns:a16="http://schemas.microsoft.com/office/drawing/2014/main" id="{D43026F3-41FF-422A-82D7-01715D6FA2B3}"/>
              </a:ext>
            </a:extLst>
          </p:cNvPr>
          <p:cNvSpPr>
            <a:spLocks noGrp="1"/>
          </p:cNvSpPr>
          <p:nvPr>
            <p:ph idx="1"/>
          </p:nvPr>
        </p:nvSpPr>
        <p:spPr>
          <a:xfrm>
            <a:off x="3907172" y="1268761"/>
            <a:ext cx="4265228" cy="5389184"/>
          </a:xfrm>
        </p:spPr>
        <p:txBody>
          <a:bodyPr>
            <a:normAutofit/>
          </a:bodyPr>
          <a:lstStyle/>
          <a:p>
            <a:pPr marL="0" indent="0">
              <a:lnSpc>
                <a:spcPct val="90000"/>
              </a:lnSpc>
              <a:buNone/>
            </a:pPr>
            <a:r>
              <a:rPr lang="en-US" sz="1600" u="sng" dirty="0"/>
              <a:t>Definition</a:t>
            </a:r>
          </a:p>
          <a:p>
            <a:pPr>
              <a:lnSpc>
                <a:spcPct val="90000"/>
              </a:lnSpc>
            </a:pPr>
            <a:r>
              <a:rPr lang="en-US" sz="1600" dirty="0">
                <a:latin typeface="ArialMT"/>
              </a:rPr>
              <a:t>general principles, morals and standards by which one lives their life. These can</a:t>
            </a:r>
            <a:br>
              <a:rPr lang="en-US" sz="1600" dirty="0">
                <a:latin typeface="ArialMT"/>
              </a:rPr>
            </a:br>
            <a:r>
              <a:rPr lang="en-US" sz="1600" dirty="0">
                <a:latin typeface="ArialMT"/>
              </a:rPr>
              <a:t>be positive or negative. Not specific to an object or situation but are the moral</a:t>
            </a:r>
            <a:br>
              <a:rPr lang="en-US" sz="1600" dirty="0">
                <a:latin typeface="ArialMT"/>
              </a:rPr>
            </a:br>
            <a:r>
              <a:rPr lang="en-US" sz="1600" dirty="0">
                <a:latin typeface="ArialMT"/>
              </a:rPr>
              <a:t>standards that an individual uses to make decisions, determine ethical behaviour or</a:t>
            </a:r>
            <a:br>
              <a:rPr lang="en-US" sz="1600" dirty="0">
                <a:latin typeface="ArialMT"/>
              </a:rPr>
            </a:br>
            <a:r>
              <a:rPr lang="en-US" sz="1600" dirty="0">
                <a:latin typeface="ArialMT"/>
              </a:rPr>
              <a:t>standards of conduct</a:t>
            </a:r>
            <a:endParaRPr lang="en-US" sz="1600" dirty="0"/>
          </a:p>
          <a:p>
            <a:pPr marL="0" indent="0">
              <a:lnSpc>
                <a:spcPct val="90000"/>
              </a:lnSpc>
              <a:buNone/>
            </a:pPr>
            <a:endParaRPr lang="en-US" sz="1600" dirty="0"/>
          </a:p>
          <a:p>
            <a:pPr>
              <a:lnSpc>
                <a:spcPct val="90000"/>
              </a:lnSpc>
            </a:pPr>
            <a:r>
              <a:rPr lang="en-US" sz="1600" dirty="0"/>
              <a:t>Can be changed depending on socioeconomic factors.</a:t>
            </a:r>
          </a:p>
          <a:p>
            <a:pPr>
              <a:lnSpc>
                <a:spcPct val="90000"/>
              </a:lnSpc>
            </a:pPr>
            <a:r>
              <a:rPr lang="en-US" sz="1600" dirty="0"/>
              <a:t>Will be acquired from a young age, core values will provide a basis for the rest of our values.</a:t>
            </a:r>
          </a:p>
          <a:p>
            <a:pPr>
              <a:lnSpc>
                <a:spcPct val="90000"/>
              </a:lnSpc>
            </a:pPr>
            <a:r>
              <a:rPr lang="en-US" sz="1600" dirty="0"/>
              <a:t>Based on culture, ethnicity, demographics and other factors such as peers.</a:t>
            </a:r>
          </a:p>
          <a:p>
            <a:pPr>
              <a:lnSpc>
                <a:spcPct val="90000"/>
              </a:lnSpc>
            </a:pPr>
            <a:r>
              <a:rPr lang="en-US" sz="1600" dirty="0"/>
              <a:t>Values will influence a persons beliefs, which in turn will determine behaviour.</a:t>
            </a:r>
          </a:p>
          <a:p>
            <a:pPr>
              <a:lnSpc>
                <a:spcPct val="90000"/>
              </a:lnSpc>
            </a:pPr>
            <a:endParaRPr lang="en-AU" sz="1100" dirty="0"/>
          </a:p>
        </p:txBody>
      </p:sp>
      <p:pic>
        <p:nvPicPr>
          <p:cNvPr id="5" name="Picture 4" descr="A picture containing drawing&#10;&#10;Description automatically generated">
            <a:extLst>
              <a:ext uri="{FF2B5EF4-FFF2-40B4-BE49-F238E27FC236}">
                <a16:creationId xmlns:a16="http://schemas.microsoft.com/office/drawing/2014/main" id="{770613B3-FABB-436A-B932-7988BC1D338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564" r="30186"/>
          <a:stretch/>
        </p:blipFill>
        <p:spPr>
          <a:xfrm>
            <a:off x="-16339" y="-83052"/>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DA21C1D-CD30-4CFE-867B-5456F7CC1CDB}"/>
              </a:ext>
            </a:extLst>
          </p:cNvPr>
          <p:cNvSpPr txBox="1"/>
          <p:nvPr/>
        </p:nvSpPr>
        <p:spPr>
          <a:xfrm>
            <a:off x="6457047" y="6657945"/>
            <a:ext cx="26869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www.firstconcepts.com/close-the-sale/">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4183376594"/>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For Effective Mediation</a:t>
            </a:r>
            <a:endParaRPr lang="en-AU" dirty="0"/>
          </a:p>
        </p:txBody>
      </p:sp>
      <p:sp>
        <p:nvSpPr>
          <p:cNvPr id="3" name="Content Placeholder 2"/>
          <p:cNvSpPr>
            <a:spLocks noGrp="1"/>
          </p:cNvSpPr>
          <p:nvPr>
            <p:ph idx="1"/>
          </p:nvPr>
        </p:nvSpPr>
        <p:spPr/>
        <p:txBody>
          <a:bodyPr/>
          <a:lstStyle/>
          <a:p>
            <a:pPr marL="457200" indent="-457200">
              <a:buAutoNum type="arabicPeriod"/>
            </a:pPr>
            <a:r>
              <a:rPr lang="en-US" b="1" dirty="0"/>
              <a:t>Maintain a positive attitude. </a:t>
            </a:r>
          </a:p>
          <a:p>
            <a:pPr marL="0" indent="0">
              <a:buNone/>
            </a:pPr>
            <a:r>
              <a:rPr lang="en-US" dirty="0"/>
              <a:t>-set the tone for communication</a:t>
            </a:r>
          </a:p>
          <a:p>
            <a:pPr marL="457200" indent="-457200">
              <a:buFont typeface="Arial" pitchFamily="34" charset="0"/>
              <a:buAutoNum type="arabicPeriod"/>
            </a:pPr>
            <a:r>
              <a:rPr lang="en-US" b="1" dirty="0"/>
              <a:t>Refocus the negative.</a:t>
            </a:r>
          </a:p>
          <a:p>
            <a:pPr marL="0" indent="0">
              <a:buNone/>
            </a:pPr>
            <a:r>
              <a:rPr lang="en-US" dirty="0"/>
              <a:t>-change the topic when negative emotions overpower the discussion</a:t>
            </a:r>
          </a:p>
          <a:p>
            <a:pPr marL="457200" indent="-457200">
              <a:buFont typeface="Arial" pitchFamily="34" charset="0"/>
              <a:buAutoNum type="arabicPeriod"/>
            </a:pPr>
            <a:r>
              <a:rPr lang="en-US" b="1" dirty="0"/>
              <a:t>Create a common enemy.</a:t>
            </a:r>
          </a:p>
          <a:p>
            <a:pPr marL="0" indent="0">
              <a:buNone/>
            </a:pPr>
            <a:r>
              <a:rPr lang="en-US" dirty="0"/>
              <a:t>-parties with a common enemy are more likely to unite together. </a:t>
            </a:r>
            <a:endParaRPr lang="en-AU" dirty="0"/>
          </a:p>
        </p:txBody>
      </p:sp>
      <p:pic>
        <p:nvPicPr>
          <p:cNvPr id="1026" name="Picture 2" descr="Image result for happy gilmore positive energy">
            <a:extLst>
              <a:ext uri="{FF2B5EF4-FFF2-40B4-BE49-F238E27FC236}">
                <a16:creationId xmlns:a16="http://schemas.microsoft.com/office/drawing/2014/main" id="{800ABCAF-FD0F-45A3-93A4-CF917E1D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264" y="4230184"/>
            <a:ext cx="2410736" cy="262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ign&#10;&#10;Description automatically generated">
            <a:extLst>
              <a:ext uri="{FF2B5EF4-FFF2-40B4-BE49-F238E27FC236}">
                <a16:creationId xmlns:a16="http://schemas.microsoft.com/office/drawing/2014/main" id="{CB8B163C-2C97-40B8-95BB-3C4B27414C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372" r="27244"/>
          <a:stretch/>
        </p:blipFill>
        <p:spPr>
          <a:xfrm>
            <a:off x="2843808" y="8466"/>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r>
              <a:rPr lang="en-US" dirty="0" err="1"/>
              <a:t>Groupwork</a:t>
            </a:r>
            <a:r>
              <a:rPr lang="en-US" dirty="0"/>
              <a:t>: Negotiation</a:t>
            </a:r>
            <a:endParaRPr lang="en-AU" dirty="0"/>
          </a:p>
        </p:txBody>
      </p:sp>
      <p:sp>
        <p:nvSpPr>
          <p:cNvPr id="3" name="Content Placeholder 2"/>
          <p:cNvSpPr>
            <a:spLocks noGrp="1"/>
          </p:cNvSpPr>
          <p:nvPr>
            <p:ph idx="1"/>
          </p:nvPr>
        </p:nvSpPr>
        <p:spPr>
          <a:xfrm>
            <a:off x="508000" y="2160589"/>
            <a:ext cx="2888342" cy="3880773"/>
          </a:xfrm>
        </p:spPr>
        <p:txBody>
          <a:bodyPr>
            <a:normAutofit/>
          </a:bodyPr>
          <a:lstStyle/>
          <a:p>
            <a:pPr marL="0" indent="0">
              <a:lnSpc>
                <a:spcPct val="90000"/>
              </a:lnSpc>
              <a:buNone/>
            </a:pPr>
            <a:r>
              <a:rPr lang="en-US" sz="1300"/>
              <a:t>NEGOTIATION: The process of achieving agreement through discussion, used to resolve disputes. Negotiators bargain for individual or collective advantage.</a:t>
            </a:r>
          </a:p>
          <a:p>
            <a:pPr marL="0" indent="0">
              <a:lnSpc>
                <a:spcPct val="90000"/>
              </a:lnSpc>
              <a:buNone/>
            </a:pPr>
            <a:endParaRPr lang="en-US" sz="1300"/>
          </a:p>
          <a:p>
            <a:pPr marL="0" indent="0">
              <a:lnSpc>
                <a:spcPct val="90000"/>
              </a:lnSpc>
              <a:buNone/>
            </a:pPr>
            <a:r>
              <a:rPr lang="en-US" sz="1300"/>
              <a:t>People restore their relationship post-conflict, but there may still be issues to be discussed/sorted out. </a:t>
            </a:r>
          </a:p>
          <a:p>
            <a:pPr marL="0" indent="0">
              <a:lnSpc>
                <a:spcPct val="90000"/>
              </a:lnSpc>
              <a:buNone/>
            </a:pPr>
            <a:r>
              <a:rPr lang="en-US" sz="1300"/>
              <a:t>Through negotiation, they can come to a resolve in a safe and cooperative way.</a:t>
            </a:r>
          </a:p>
          <a:p>
            <a:pPr marL="0" indent="0">
              <a:lnSpc>
                <a:spcPct val="90000"/>
              </a:lnSpc>
              <a:buNone/>
            </a:pPr>
            <a:endParaRPr lang="en-US" sz="1300"/>
          </a:p>
          <a:p>
            <a:pPr marL="0" indent="0">
              <a:lnSpc>
                <a:spcPct val="90000"/>
              </a:lnSpc>
              <a:buNone/>
            </a:pPr>
            <a:r>
              <a:rPr lang="en-US" sz="1300"/>
              <a:t>Negotiation is basically about UNDERSTANDING and ENGAGING with people more effectively.</a:t>
            </a:r>
            <a:endParaRPr lang="en-AU" sz="130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CBEBE59D-F388-4449-8F35-F7348B329304}"/>
              </a:ext>
            </a:extLst>
          </p:cNvPr>
          <p:cNvSpPr txBox="1"/>
          <p:nvPr/>
        </p:nvSpPr>
        <p:spPr>
          <a:xfrm>
            <a:off x="6244338" y="6666412"/>
            <a:ext cx="254108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www.pngall.com/negotiation-png">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AU" sz="700">
              <a:solidFill>
                <a:srgbClr val="FFFFFF"/>
              </a:solidFill>
            </a:endParaRPr>
          </a:p>
        </p:txBody>
      </p:sp>
    </p:spTree>
    <p:extLst>
      <p:ext uri="{BB962C8B-B14F-4D97-AF65-F5344CB8AC3E}">
        <p14:creationId xmlns:p14="http://schemas.microsoft.com/office/powerpoint/2010/main" val="34893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8000" y="609600"/>
            <a:ext cx="2882531" cy="5175624"/>
          </a:xfrm>
        </p:spPr>
        <p:txBody>
          <a:bodyPr anchor="ctr">
            <a:normAutofit/>
          </a:bodyPr>
          <a:lstStyle/>
          <a:p>
            <a:r>
              <a:rPr lang="en-US">
                <a:solidFill>
                  <a:schemeClr val="tx1">
                    <a:lumMod val="85000"/>
                    <a:lumOff val="15000"/>
                  </a:schemeClr>
                </a:solidFill>
              </a:rPr>
              <a:t>Negotiation (continued)</a:t>
            </a:r>
            <a:endParaRPr lang="en-AU">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87063" y="609601"/>
            <a:ext cx="4133472" cy="5175624"/>
          </a:xfrm>
        </p:spPr>
        <p:txBody>
          <a:bodyPr anchor="ctr">
            <a:normAutofit/>
          </a:bodyPr>
          <a:lstStyle/>
          <a:p>
            <a:pPr marL="0" indent="0">
              <a:lnSpc>
                <a:spcPct val="90000"/>
              </a:lnSpc>
              <a:buNone/>
            </a:pPr>
            <a:r>
              <a:rPr lang="en-US" sz="1300">
                <a:solidFill>
                  <a:srgbClr val="FFFFFF"/>
                </a:solidFill>
              </a:rPr>
              <a:t>Stages of Negotiation…</a:t>
            </a:r>
          </a:p>
          <a:p>
            <a:pPr marL="0" indent="0">
              <a:lnSpc>
                <a:spcPct val="90000"/>
              </a:lnSpc>
              <a:buNone/>
            </a:pPr>
            <a:r>
              <a:rPr lang="en-US" sz="1300" b="1">
                <a:solidFill>
                  <a:srgbClr val="FFFFFF"/>
                </a:solidFill>
              </a:rPr>
              <a:t>1. Preparation</a:t>
            </a:r>
          </a:p>
          <a:p>
            <a:pPr>
              <a:lnSpc>
                <a:spcPct val="90000"/>
              </a:lnSpc>
              <a:buFont typeface="Wingdings" panose="05000000000000000000" pitchFamily="2" charset="2"/>
              <a:buChar char="§"/>
            </a:pPr>
            <a:r>
              <a:rPr lang="en-US" sz="1300">
                <a:solidFill>
                  <a:srgbClr val="FFFFFF"/>
                </a:solidFill>
              </a:rPr>
              <a:t>Write out facts/opinions prior to the discussion</a:t>
            </a:r>
          </a:p>
          <a:p>
            <a:pPr marL="0" indent="0">
              <a:lnSpc>
                <a:spcPct val="90000"/>
              </a:lnSpc>
              <a:buNone/>
            </a:pPr>
            <a:r>
              <a:rPr lang="en-US" sz="1300" b="1">
                <a:solidFill>
                  <a:srgbClr val="FFFFFF"/>
                </a:solidFill>
              </a:rPr>
              <a:t>2. Discussion</a:t>
            </a:r>
          </a:p>
          <a:p>
            <a:pPr>
              <a:lnSpc>
                <a:spcPct val="90000"/>
              </a:lnSpc>
              <a:buFont typeface="Wingdings" panose="05000000000000000000" pitchFamily="2" charset="2"/>
              <a:buChar char="§"/>
            </a:pPr>
            <a:r>
              <a:rPr lang="en-US" sz="1300">
                <a:solidFill>
                  <a:srgbClr val="FFFFFF"/>
                </a:solidFill>
              </a:rPr>
              <a:t>Meet and discuss, both parties present their P.O.V</a:t>
            </a:r>
          </a:p>
          <a:p>
            <a:pPr marL="0" indent="0">
              <a:lnSpc>
                <a:spcPct val="90000"/>
              </a:lnSpc>
              <a:buNone/>
            </a:pPr>
            <a:r>
              <a:rPr lang="en-US" sz="1300" b="1">
                <a:solidFill>
                  <a:srgbClr val="FFFFFF"/>
                </a:solidFill>
              </a:rPr>
              <a:t>3. Clarification of goals</a:t>
            </a:r>
          </a:p>
          <a:p>
            <a:pPr>
              <a:lnSpc>
                <a:spcPct val="90000"/>
              </a:lnSpc>
              <a:buFont typeface="Wingdings" panose="05000000000000000000" pitchFamily="2" charset="2"/>
              <a:buChar char="§"/>
            </a:pPr>
            <a:r>
              <a:rPr lang="en-US" sz="1300">
                <a:solidFill>
                  <a:srgbClr val="FFFFFF"/>
                </a:solidFill>
              </a:rPr>
              <a:t>Rehash the main goal/priority of the discussion</a:t>
            </a:r>
          </a:p>
          <a:p>
            <a:pPr marL="0" indent="0">
              <a:lnSpc>
                <a:spcPct val="90000"/>
              </a:lnSpc>
              <a:buNone/>
            </a:pPr>
            <a:r>
              <a:rPr lang="en-US" sz="1300" b="1">
                <a:solidFill>
                  <a:srgbClr val="FFFFFF"/>
                </a:solidFill>
              </a:rPr>
              <a:t>4. Negotiate Outcome</a:t>
            </a:r>
          </a:p>
          <a:p>
            <a:pPr>
              <a:lnSpc>
                <a:spcPct val="90000"/>
              </a:lnSpc>
              <a:buFont typeface="Wingdings" panose="05000000000000000000" pitchFamily="2" charset="2"/>
              <a:buChar char="§"/>
            </a:pPr>
            <a:r>
              <a:rPr lang="en-US" sz="1300">
                <a:solidFill>
                  <a:srgbClr val="FFFFFF"/>
                </a:solidFill>
              </a:rPr>
              <a:t>Discuss options/outcomes/compromises. </a:t>
            </a:r>
          </a:p>
          <a:p>
            <a:pPr>
              <a:lnSpc>
                <a:spcPct val="90000"/>
              </a:lnSpc>
              <a:buFont typeface="Wingdings" panose="05000000000000000000" pitchFamily="2" charset="2"/>
              <a:buChar char="§"/>
            </a:pPr>
            <a:r>
              <a:rPr lang="en-US" sz="1300">
                <a:solidFill>
                  <a:srgbClr val="FFFFFF"/>
                </a:solidFill>
              </a:rPr>
              <a:t>Ensure everyone feels heard and understood</a:t>
            </a:r>
          </a:p>
          <a:p>
            <a:pPr marL="0" indent="0">
              <a:lnSpc>
                <a:spcPct val="90000"/>
              </a:lnSpc>
              <a:buNone/>
            </a:pPr>
            <a:r>
              <a:rPr lang="en-US" sz="1300" b="1">
                <a:solidFill>
                  <a:srgbClr val="FFFFFF"/>
                </a:solidFill>
              </a:rPr>
              <a:t>5. Agreement</a:t>
            </a:r>
          </a:p>
          <a:p>
            <a:pPr>
              <a:lnSpc>
                <a:spcPct val="90000"/>
              </a:lnSpc>
              <a:buFont typeface="Wingdings" panose="05000000000000000000" pitchFamily="2" charset="2"/>
              <a:buChar char="§"/>
            </a:pPr>
            <a:r>
              <a:rPr lang="en-US" sz="1300">
                <a:solidFill>
                  <a:srgbClr val="FFFFFF"/>
                </a:solidFill>
              </a:rPr>
              <a:t>Plan for the future, together select a solution to move forward</a:t>
            </a:r>
          </a:p>
          <a:p>
            <a:pPr marL="0" indent="0">
              <a:lnSpc>
                <a:spcPct val="90000"/>
              </a:lnSpc>
              <a:buNone/>
            </a:pPr>
            <a:r>
              <a:rPr lang="en-US" sz="1300" b="1">
                <a:solidFill>
                  <a:srgbClr val="FFFFFF"/>
                </a:solidFill>
              </a:rPr>
              <a:t>6. Implementation</a:t>
            </a:r>
          </a:p>
          <a:p>
            <a:pPr>
              <a:lnSpc>
                <a:spcPct val="90000"/>
              </a:lnSpc>
              <a:buFont typeface="Wingdings" panose="05000000000000000000" pitchFamily="2" charset="2"/>
              <a:buChar char="§"/>
            </a:pPr>
            <a:r>
              <a:rPr lang="en-US" sz="1300">
                <a:solidFill>
                  <a:srgbClr val="FFFFFF"/>
                </a:solidFill>
              </a:rPr>
              <a:t>Give it a go! Put the plan into action and review it early.</a:t>
            </a:r>
          </a:p>
          <a:p>
            <a:pPr marL="457200" indent="-457200">
              <a:lnSpc>
                <a:spcPct val="90000"/>
              </a:lnSpc>
              <a:buAutoNum type="arabicPeriod"/>
            </a:pPr>
            <a:endParaRPr lang="en-AU" sz="1300">
              <a:solidFill>
                <a:srgbClr val="FFFFFF"/>
              </a:solidFill>
            </a:endParaRPr>
          </a:p>
        </p:txBody>
      </p:sp>
    </p:spTree>
    <p:extLst>
      <p:ext uri="{BB962C8B-B14F-4D97-AF65-F5344CB8AC3E}">
        <p14:creationId xmlns:p14="http://schemas.microsoft.com/office/powerpoint/2010/main" val="35163361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extLst>
              <a:ext uri="{837473B0-CC2E-450A-ABE3-18F120FF3D39}">
                <a1611:picAttrSrcUrl xmlns:a1611="http://schemas.microsoft.com/office/drawing/2016/11/main" r:id="rId3"/>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3" y="609600"/>
            <a:ext cx="7920880" cy="1320800"/>
          </a:xfrm>
        </p:spPr>
        <p:txBody>
          <a:bodyPr>
            <a:noAutofit/>
          </a:bodyPr>
          <a:lstStyle/>
          <a:p>
            <a:r>
              <a:rPr lang="en-US" sz="2800" dirty="0"/>
              <a:t>Example: </a:t>
            </a:r>
            <a:r>
              <a:rPr lang="en-US" sz="2800" b="1" dirty="0"/>
              <a:t>Argyle Mines, Western Australia - land mark participation agreement between Rio Tinto and traditional owners</a:t>
            </a:r>
            <a:br>
              <a:rPr lang="en-US" sz="2800" b="1" dirty="0"/>
            </a:br>
            <a:endParaRPr lang="en-AU" sz="2800" dirty="0"/>
          </a:p>
        </p:txBody>
      </p:sp>
      <p:sp>
        <p:nvSpPr>
          <p:cNvPr id="3" name="Content Placeholder 2"/>
          <p:cNvSpPr>
            <a:spLocks noGrp="1"/>
          </p:cNvSpPr>
          <p:nvPr>
            <p:ph idx="1"/>
          </p:nvPr>
        </p:nvSpPr>
        <p:spPr>
          <a:xfrm>
            <a:off x="609598" y="2160590"/>
            <a:ext cx="6482681" cy="4364754"/>
          </a:xfrm>
        </p:spPr>
        <p:txBody>
          <a:bodyPr>
            <a:normAutofit lnSpcReduction="10000"/>
          </a:bodyPr>
          <a:lstStyle/>
          <a:p>
            <a:pPr marL="0" indent="0">
              <a:buNone/>
            </a:pPr>
            <a:r>
              <a:rPr lang="en-US" dirty="0"/>
              <a:t>2014 saw the tenth anniversary of the landmark </a:t>
            </a:r>
            <a:r>
              <a:rPr lang="en-US" u="sng" dirty="0">
                <a:hlinkClick r:id="rId4" tooltip="Link to Argyle Participation Agreement"/>
              </a:rPr>
              <a:t>Argyle Participation Agreement</a:t>
            </a:r>
            <a:r>
              <a:rPr lang="en-US" dirty="0"/>
              <a:t> between Rio Tinto and the traditional owners of the mine, the </a:t>
            </a:r>
            <a:r>
              <a:rPr lang="en-US" dirty="0" err="1"/>
              <a:t>Gija</a:t>
            </a:r>
            <a:r>
              <a:rPr lang="en-US" dirty="0"/>
              <a:t> and </a:t>
            </a:r>
            <a:r>
              <a:rPr lang="en-US" dirty="0" err="1"/>
              <a:t>Mirriuwung</a:t>
            </a:r>
            <a:r>
              <a:rPr lang="en-US" dirty="0"/>
              <a:t> people. When the Participation Agreement was signed a decade ago, it set a new benchmark in Australia for land use agreements between resource companies and traditional owners: it created not only income streams for future generations of local Aboriginal people, but also significant training, employment and business development opportunities and a voice for Aboriginal people in mining decisions affecting their interests. For example, during the negotiation of the Agreement, Argyle provided an undertaking that was probably unique in the history of the mining industry: Argyle would not proceed with its plans for an underground mine without the approval of the traditional owners, despite the fact that this was not required by law.</a:t>
            </a:r>
            <a:endParaRPr lang="en-AU" dirty="0"/>
          </a:p>
        </p:txBody>
      </p:sp>
    </p:spTree>
    <p:extLst>
      <p:ext uri="{BB962C8B-B14F-4D97-AF65-F5344CB8AC3E}">
        <p14:creationId xmlns:p14="http://schemas.microsoft.com/office/powerpoint/2010/main" val="4027431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29FD90D9-0777-4927-90C9-E837E677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34" r="44377" b="2"/>
          <a:stretch/>
        </p:blipFill>
        <p:spPr bwMode="auto">
          <a:xfrm>
            <a:off x="550537" y="612144"/>
            <a:ext cx="1739403"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49" r="18039" b="-7"/>
          <a:stretch/>
        </p:blipFill>
        <p:spPr bwMode="auto">
          <a:xfrm>
            <a:off x="2658104" y="612144"/>
            <a:ext cx="1738166"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513" r="44264" b="1"/>
          <a:stretch/>
        </p:blipFill>
        <p:spPr bwMode="auto">
          <a:xfrm>
            <a:off x="4758641" y="637831"/>
            <a:ext cx="1739442"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212" r="1317" b="-7"/>
          <a:stretch/>
        </p:blipFill>
        <p:spPr bwMode="auto">
          <a:xfrm>
            <a:off x="6859929" y="637830"/>
            <a:ext cx="1739215"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 name="Parallelogram 139">
            <a:extLst>
              <a:ext uri="{FF2B5EF4-FFF2-40B4-BE49-F238E27FC236}">
                <a16:creationId xmlns:a16="http://schemas.microsoft.com/office/drawing/2014/main" id="{F92D073F-0FE7-41B7-ADCD-5CE16DEEE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46" y="4181364"/>
            <a:ext cx="8639907"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4753" y="4441621"/>
            <a:ext cx="3470030" cy="1562517"/>
          </a:xfrm>
        </p:spPr>
        <p:txBody>
          <a:bodyPr anchor="ctr">
            <a:normAutofit/>
          </a:bodyPr>
          <a:lstStyle/>
          <a:p>
            <a:r>
              <a:rPr lang="en-US" sz="2800"/>
              <a:t>Groupwork: Leadership</a:t>
            </a:r>
            <a:endParaRPr lang="en-AU" sz="2800"/>
          </a:p>
        </p:txBody>
      </p:sp>
      <p:sp>
        <p:nvSpPr>
          <p:cNvPr id="3" name="Content Placeholder 2"/>
          <p:cNvSpPr>
            <a:spLocks noGrp="1"/>
          </p:cNvSpPr>
          <p:nvPr>
            <p:ph idx="1"/>
          </p:nvPr>
        </p:nvSpPr>
        <p:spPr>
          <a:xfrm>
            <a:off x="4459051" y="4441621"/>
            <a:ext cx="3811580" cy="1599741"/>
          </a:xfrm>
        </p:spPr>
        <p:txBody>
          <a:bodyPr anchor="ctr">
            <a:normAutofit lnSpcReduction="10000"/>
          </a:bodyPr>
          <a:lstStyle/>
          <a:p>
            <a:pPr>
              <a:lnSpc>
                <a:spcPct val="90000"/>
              </a:lnSpc>
            </a:pPr>
            <a:r>
              <a:rPr lang="en-US" sz="1500" dirty="0">
                <a:solidFill>
                  <a:schemeClr val="bg1"/>
                </a:solidFill>
              </a:rPr>
              <a:t>What does a LEADER look like?</a:t>
            </a:r>
          </a:p>
          <a:p>
            <a:pPr>
              <a:lnSpc>
                <a:spcPct val="90000"/>
              </a:lnSpc>
            </a:pPr>
            <a:endParaRPr lang="en-US" sz="1500" dirty="0">
              <a:solidFill>
                <a:schemeClr val="bg1"/>
              </a:solidFill>
            </a:endParaRPr>
          </a:p>
          <a:p>
            <a:pPr>
              <a:lnSpc>
                <a:spcPct val="90000"/>
              </a:lnSpc>
            </a:pPr>
            <a:r>
              <a:rPr lang="en-US" sz="1500" dirty="0">
                <a:solidFill>
                  <a:schemeClr val="bg1"/>
                </a:solidFill>
              </a:rPr>
              <a:t>LEADER: a person who </a:t>
            </a:r>
          </a:p>
          <a:p>
            <a:pPr marL="0" indent="0">
              <a:lnSpc>
                <a:spcPct val="90000"/>
              </a:lnSpc>
              <a:buNone/>
            </a:pPr>
            <a:r>
              <a:rPr lang="en-US" sz="1500" dirty="0">
                <a:solidFill>
                  <a:schemeClr val="bg1"/>
                </a:solidFill>
              </a:rPr>
              <a:t>guides, inspires &amp; directs</a:t>
            </a:r>
          </a:p>
          <a:p>
            <a:pPr marL="0" indent="0">
              <a:lnSpc>
                <a:spcPct val="90000"/>
              </a:lnSpc>
              <a:buNone/>
            </a:pPr>
            <a:r>
              <a:rPr lang="en-US" sz="1500" dirty="0">
                <a:solidFill>
                  <a:schemeClr val="bg1"/>
                </a:solidFill>
              </a:rPr>
              <a:t>others.</a:t>
            </a:r>
          </a:p>
          <a:p>
            <a:pPr marL="0" indent="0">
              <a:lnSpc>
                <a:spcPct val="90000"/>
              </a:lnSpc>
              <a:buNone/>
            </a:pPr>
            <a:endParaRPr lang="en-AU" sz="1500" dirty="0">
              <a:solidFill>
                <a:schemeClr val="bg1"/>
              </a:solidFill>
            </a:endParaRPr>
          </a:p>
        </p:txBody>
      </p:sp>
    </p:spTree>
    <p:extLst>
      <p:ext uri="{BB962C8B-B14F-4D97-AF65-F5344CB8AC3E}">
        <p14:creationId xmlns:p14="http://schemas.microsoft.com/office/powerpoint/2010/main" val="35820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60" y="2160590"/>
            <a:ext cx="6738253" cy="4292746"/>
          </a:xfrm>
        </p:spPr>
        <p:txBody>
          <a:bodyPr>
            <a:normAutofit fontScale="85000" lnSpcReduction="20000"/>
          </a:bodyPr>
          <a:lstStyle/>
          <a:p>
            <a:pPr marL="0" indent="0" algn="ctr">
              <a:buNone/>
            </a:pPr>
            <a:endParaRPr lang="en-AU" sz="2800" dirty="0">
              <a:hlinkClick r:id="rId2"/>
            </a:endParaRPr>
          </a:p>
          <a:p>
            <a:pPr marL="0" indent="0">
              <a:buNone/>
            </a:pPr>
            <a:endParaRPr lang="en-US" sz="2800" dirty="0">
              <a:hlinkClick r:id="rId2"/>
            </a:endParaRPr>
          </a:p>
          <a:p>
            <a:pPr marL="0" indent="0">
              <a:buNone/>
            </a:pPr>
            <a:endParaRPr lang="en-US" sz="2800" dirty="0">
              <a:hlinkClick r:id="rId2"/>
            </a:endParaRPr>
          </a:p>
          <a:p>
            <a:pPr marL="0" indent="0">
              <a:buNone/>
            </a:pPr>
            <a:endParaRPr lang="en-US" sz="2800" dirty="0">
              <a:hlinkClick r:id="rId2"/>
            </a:endParaRPr>
          </a:p>
          <a:p>
            <a:pPr marL="0" indent="0">
              <a:buNone/>
            </a:pPr>
            <a:endParaRPr lang="en-US" sz="2800" dirty="0">
              <a:hlinkClick r:id="rId2"/>
            </a:endParaRPr>
          </a:p>
          <a:p>
            <a:pPr marL="0" indent="0">
              <a:buNone/>
            </a:pPr>
            <a:endParaRPr lang="en-US" sz="2800" dirty="0">
              <a:hlinkClick r:id="rId2"/>
            </a:endParaRPr>
          </a:p>
          <a:p>
            <a:pPr marL="0" indent="0">
              <a:buNone/>
            </a:pPr>
            <a:r>
              <a:rPr lang="en-US" sz="2200" dirty="0">
                <a:hlinkClick r:id="rId2"/>
              </a:rPr>
              <a:t>Emma Watson </a:t>
            </a:r>
            <a:r>
              <a:rPr lang="en-AU" sz="2200" dirty="0">
                <a:hlinkClick r:id="rId2"/>
              </a:rPr>
              <a:t>https://www.youtube.com/watch?v=gkjW9PZBRfk</a:t>
            </a:r>
            <a:endParaRPr lang="en-AU" sz="2200" dirty="0"/>
          </a:p>
          <a:p>
            <a:pPr marL="0" indent="0">
              <a:buNone/>
            </a:pPr>
            <a:endParaRPr lang="en-AU" sz="2200" dirty="0"/>
          </a:p>
          <a:p>
            <a:pPr marL="0" indent="0">
              <a:buNone/>
            </a:pPr>
            <a:r>
              <a:rPr lang="en-AU" sz="2200" dirty="0"/>
              <a:t>13:15</a:t>
            </a:r>
          </a:p>
          <a:p>
            <a:pPr marL="0" indent="0">
              <a:buNone/>
            </a:pPr>
            <a:r>
              <a:rPr lang="en-AU" sz="2200" dirty="0"/>
              <a:t>Addressing the UN</a:t>
            </a:r>
          </a:p>
          <a:p>
            <a:endParaRPr lang="en-US" dirty="0"/>
          </a:p>
          <a:p>
            <a:endParaRPr lang="en-AU" dirty="0"/>
          </a:p>
        </p:txBody>
      </p:sp>
      <p:sp>
        <p:nvSpPr>
          <p:cNvPr id="2" name="TextBox 1">
            <a:extLst>
              <a:ext uri="{FF2B5EF4-FFF2-40B4-BE49-F238E27FC236}">
                <a16:creationId xmlns:a16="http://schemas.microsoft.com/office/drawing/2014/main" id="{7878D9F3-60FA-407A-B0B0-89A9F00FE0B6}"/>
              </a:ext>
            </a:extLst>
          </p:cNvPr>
          <p:cNvSpPr txBox="1"/>
          <p:nvPr/>
        </p:nvSpPr>
        <p:spPr>
          <a:xfrm>
            <a:off x="219060" y="1910977"/>
            <a:ext cx="7128792" cy="1477328"/>
          </a:xfrm>
          <a:prstGeom prst="rect">
            <a:avLst/>
          </a:prstGeom>
          <a:noFill/>
        </p:spPr>
        <p:txBody>
          <a:bodyPr wrap="square" rtlCol="0">
            <a:spAutoFit/>
          </a:bodyPr>
          <a:lstStyle/>
          <a:p>
            <a:r>
              <a:rPr lang="en-AU" dirty="0">
                <a:hlinkClick r:id="rId3"/>
              </a:rPr>
              <a:t>Stan Grant- Professor of Global Affairs at Griffith University https://www.youtube.com/watch?time_continue=21&amp;v=uEOssW1rw0I&amp;feature=emb_logo</a:t>
            </a:r>
            <a:r>
              <a:rPr lang="en-AU" dirty="0"/>
              <a:t> – 8:34</a:t>
            </a:r>
          </a:p>
          <a:p>
            <a:endParaRPr lang="en-AU" dirty="0"/>
          </a:p>
          <a:p>
            <a:r>
              <a:rPr lang="en-AU" dirty="0"/>
              <a:t>IQ2 Racism Debate</a:t>
            </a:r>
          </a:p>
        </p:txBody>
      </p:sp>
      <p:pic>
        <p:nvPicPr>
          <p:cNvPr id="5" name="Picture 4" descr="A person wearing a suit and tie sitting in front of a computer&#10;&#10;Description automatically generated">
            <a:extLst>
              <a:ext uri="{FF2B5EF4-FFF2-40B4-BE49-F238E27FC236}">
                <a16:creationId xmlns:a16="http://schemas.microsoft.com/office/drawing/2014/main" id="{850F9D43-BA6D-4A34-B02A-52AA3CCBD5B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3528" y="308843"/>
            <a:ext cx="2626361" cy="1477328"/>
          </a:xfrm>
          <a:prstGeom prst="rect">
            <a:avLst/>
          </a:prstGeom>
        </p:spPr>
      </p:pic>
      <p:sp>
        <p:nvSpPr>
          <p:cNvPr id="6" name="TextBox 5">
            <a:extLst>
              <a:ext uri="{FF2B5EF4-FFF2-40B4-BE49-F238E27FC236}">
                <a16:creationId xmlns:a16="http://schemas.microsoft.com/office/drawing/2014/main" id="{A141A7DF-CFA5-4E6F-8691-907AB383BFB8}"/>
              </a:ext>
            </a:extLst>
          </p:cNvPr>
          <p:cNvSpPr txBox="1"/>
          <p:nvPr/>
        </p:nvSpPr>
        <p:spPr>
          <a:xfrm>
            <a:off x="755576" y="1770191"/>
            <a:ext cx="2626361" cy="184666"/>
          </a:xfrm>
          <a:prstGeom prst="rect">
            <a:avLst/>
          </a:prstGeom>
          <a:noFill/>
        </p:spPr>
        <p:txBody>
          <a:bodyPr wrap="square" rtlCol="0">
            <a:spAutoFit/>
          </a:bodyPr>
          <a:lstStyle/>
          <a:p>
            <a:r>
              <a:rPr lang="en-AU" sz="600" dirty="0">
                <a:hlinkClick r:id="rId5" tooltip="https://sustainingcommunity.wordpress.com/2016/01/25/racism-in-australia/"/>
              </a:rPr>
              <a:t>This Photo</a:t>
            </a:r>
            <a:r>
              <a:rPr lang="en-AU" sz="600" dirty="0"/>
              <a:t> by Unknown Author is licensed under </a:t>
            </a:r>
            <a:r>
              <a:rPr lang="en-AU" sz="600" dirty="0">
                <a:hlinkClick r:id="rId6" tooltip="https://creativecommons.org/licenses/by-nc-sa/3.0/"/>
              </a:rPr>
              <a:t>CC BY-SA-NC</a:t>
            </a:r>
            <a:endParaRPr lang="en-AU" sz="600" dirty="0"/>
          </a:p>
        </p:txBody>
      </p:sp>
      <p:pic>
        <p:nvPicPr>
          <p:cNvPr id="8" name="Picture 7" descr="A picture containing indoor, chair, table, woman&#10;&#10;Description automatically generated">
            <a:extLst>
              <a:ext uri="{FF2B5EF4-FFF2-40B4-BE49-F238E27FC236}">
                <a16:creationId xmlns:a16="http://schemas.microsoft.com/office/drawing/2014/main" id="{1CC82CD8-6134-4708-B18F-46CD3F1D632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23528" y="3445349"/>
            <a:ext cx="2412814" cy="1609328"/>
          </a:xfrm>
          <a:prstGeom prst="rect">
            <a:avLst/>
          </a:prstGeom>
        </p:spPr>
      </p:pic>
      <p:sp>
        <p:nvSpPr>
          <p:cNvPr id="9" name="TextBox 8">
            <a:extLst>
              <a:ext uri="{FF2B5EF4-FFF2-40B4-BE49-F238E27FC236}">
                <a16:creationId xmlns:a16="http://schemas.microsoft.com/office/drawing/2014/main" id="{5D4794FD-16DA-4DD7-87EA-3994EEDD4DD0}"/>
              </a:ext>
            </a:extLst>
          </p:cNvPr>
          <p:cNvSpPr txBox="1"/>
          <p:nvPr/>
        </p:nvSpPr>
        <p:spPr>
          <a:xfrm>
            <a:off x="323528" y="5038105"/>
            <a:ext cx="2591234" cy="169277"/>
          </a:xfrm>
          <a:prstGeom prst="rect">
            <a:avLst/>
          </a:prstGeom>
          <a:noFill/>
        </p:spPr>
        <p:txBody>
          <a:bodyPr wrap="square" rtlCol="0">
            <a:spAutoFit/>
          </a:bodyPr>
          <a:lstStyle/>
          <a:p>
            <a:r>
              <a:rPr lang="en-AU" sz="500" dirty="0">
                <a:hlinkClick r:id="rId8" tooltip="https://www.flickr.com/photos/un_photo/17576910604"/>
              </a:rPr>
              <a:t>This Photo</a:t>
            </a:r>
            <a:r>
              <a:rPr lang="en-AU" sz="500" dirty="0"/>
              <a:t> by Unknown Author is licensed under </a:t>
            </a:r>
            <a:r>
              <a:rPr lang="en-AU" sz="500" dirty="0">
                <a:hlinkClick r:id="rId9" tooltip="https://creativecommons.org/licenses/by-nc-nd/3.0/"/>
              </a:rPr>
              <a:t>CC BY-NC-ND</a:t>
            </a:r>
            <a:endParaRPr lang="en-AU" sz="500" dirty="0"/>
          </a:p>
        </p:txBody>
      </p:sp>
    </p:spTree>
    <p:extLst>
      <p:ext uri="{BB962C8B-B14F-4D97-AF65-F5344CB8AC3E}">
        <p14:creationId xmlns:p14="http://schemas.microsoft.com/office/powerpoint/2010/main" val="39977761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3651E349-D3AC-48A0-8B59-5C2A8A5D4C0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805" r="31549" b="1"/>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pPr>
              <a:lnSpc>
                <a:spcPct val="90000"/>
              </a:lnSpc>
            </a:pPr>
            <a:r>
              <a:rPr lang="en-US" sz="2500"/>
              <a:t>Leadership – Does the previous demonstrate this?</a:t>
            </a:r>
            <a:endParaRPr lang="en-AU" sz="2500"/>
          </a:p>
        </p:txBody>
      </p:sp>
      <p:sp>
        <p:nvSpPr>
          <p:cNvPr id="3" name="Content Placeholder 2"/>
          <p:cNvSpPr>
            <a:spLocks noGrp="1"/>
          </p:cNvSpPr>
          <p:nvPr>
            <p:ph idx="1"/>
          </p:nvPr>
        </p:nvSpPr>
        <p:spPr>
          <a:xfrm>
            <a:off x="508000" y="2160589"/>
            <a:ext cx="2888342" cy="3880773"/>
          </a:xfrm>
        </p:spPr>
        <p:txBody>
          <a:bodyPr>
            <a:normAutofit/>
          </a:bodyPr>
          <a:lstStyle/>
          <a:p>
            <a:pPr>
              <a:lnSpc>
                <a:spcPct val="90000"/>
              </a:lnSpc>
            </a:pPr>
            <a:r>
              <a:rPr lang="en-US" sz="1500"/>
              <a:t>Enlisting help and support from others to achieve a common goal or task.</a:t>
            </a:r>
          </a:p>
          <a:p>
            <a:pPr>
              <a:lnSpc>
                <a:spcPct val="90000"/>
              </a:lnSpc>
            </a:pPr>
            <a:r>
              <a:rPr lang="en-US" sz="1500"/>
              <a:t>Individuals beliefs, attitudes and thoughts can be changed through their interaction with other members of the group.</a:t>
            </a:r>
          </a:p>
          <a:p>
            <a:pPr>
              <a:lnSpc>
                <a:spcPct val="90000"/>
              </a:lnSpc>
            </a:pPr>
            <a:r>
              <a:rPr lang="en-US" sz="1500"/>
              <a:t>Leaders inspire others to become a “better version of themselves”</a:t>
            </a:r>
          </a:p>
          <a:p>
            <a:pPr>
              <a:lnSpc>
                <a:spcPct val="90000"/>
              </a:lnSpc>
            </a:pPr>
            <a:r>
              <a:rPr lang="en-US" sz="1500"/>
              <a:t>Leaders set the direction of the group.</a:t>
            </a:r>
            <a:endParaRPr lang="en-AU" sz="1500"/>
          </a:p>
          <a:p>
            <a:pPr>
              <a:lnSpc>
                <a:spcPct val="90000"/>
              </a:lnSpc>
            </a:pPr>
            <a:endParaRPr lang="en-AU" sz="150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23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Leadership Styles</a:t>
            </a:r>
            <a:endParaRPr lang="en-AU">
              <a:solidFill>
                <a:schemeClr val="bg1"/>
              </a:solidFill>
            </a:endParaRPr>
          </a:p>
        </p:txBody>
      </p:sp>
      <p:sp>
        <p:nvSpPr>
          <p:cNvPr id="3" name="Content Placeholder 2"/>
          <p:cNvSpPr>
            <a:spLocks noGrp="1"/>
          </p:cNvSpPr>
          <p:nvPr>
            <p:ph idx="1"/>
          </p:nvPr>
        </p:nvSpPr>
        <p:spPr>
          <a:xfrm>
            <a:off x="505315" y="2160590"/>
            <a:ext cx="2980457" cy="3440110"/>
          </a:xfrm>
        </p:spPr>
        <p:txBody>
          <a:bodyPr>
            <a:normAutofit/>
          </a:bodyPr>
          <a:lstStyle/>
          <a:p>
            <a:pPr marL="0" indent="0">
              <a:lnSpc>
                <a:spcPct val="90000"/>
              </a:lnSpc>
              <a:buNone/>
            </a:pPr>
            <a:r>
              <a:rPr lang="en-US" sz="1300" dirty="0">
                <a:solidFill>
                  <a:schemeClr val="bg1"/>
                </a:solidFill>
              </a:rPr>
              <a:t>AUTOCRATIC - </a:t>
            </a:r>
            <a:r>
              <a:rPr lang="en-US" sz="1300" dirty="0">
                <a:solidFill>
                  <a:schemeClr val="bg1"/>
                </a:solidFill>
                <a:hlinkClick r:id="rId2"/>
              </a:rPr>
              <a:t>https://www.youtube.com/watch?v=U6SM057qEy4</a:t>
            </a:r>
            <a:r>
              <a:rPr lang="en-US" sz="1300" dirty="0">
                <a:solidFill>
                  <a:schemeClr val="bg1"/>
                </a:solidFill>
              </a:rPr>
              <a:t> 1:14</a:t>
            </a:r>
          </a:p>
          <a:p>
            <a:pPr>
              <a:lnSpc>
                <a:spcPct val="90000"/>
              </a:lnSpc>
            </a:pPr>
            <a:r>
              <a:rPr lang="en-US" sz="1300" dirty="0">
                <a:solidFill>
                  <a:schemeClr val="bg1"/>
                </a:solidFill>
              </a:rPr>
              <a:t>“authoritarian” or “dictator”</a:t>
            </a:r>
          </a:p>
          <a:p>
            <a:pPr>
              <a:lnSpc>
                <a:spcPct val="90000"/>
              </a:lnSpc>
            </a:pPr>
            <a:r>
              <a:rPr lang="en-US" sz="1300" dirty="0">
                <a:solidFill>
                  <a:schemeClr val="bg1"/>
                </a:solidFill>
              </a:rPr>
              <a:t>Makes decisions without consulting others</a:t>
            </a:r>
          </a:p>
          <a:p>
            <a:pPr>
              <a:lnSpc>
                <a:spcPct val="90000"/>
              </a:lnSpc>
            </a:pPr>
            <a:r>
              <a:rPr lang="en-US" sz="1300" dirty="0">
                <a:solidFill>
                  <a:schemeClr val="bg1"/>
                </a:solidFill>
              </a:rPr>
              <a:t>Studies show this generally have the highest level of discontent.</a:t>
            </a:r>
          </a:p>
          <a:p>
            <a:pPr>
              <a:lnSpc>
                <a:spcPct val="90000"/>
              </a:lnSpc>
            </a:pPr>
            <a:endParaRPr lang="en-US" sz="1300" dirty="0">
              <a:solidFill>
                <a:schemeClr val="bg1"/>
              </a:solidFill>
            </a:endParaRPr>
          </a:p>
          <a:p>
            <a:pPr marL="0" indent="0">
              <a:lnSpc>
                <a:spcPct val="90000"/>
              </a:lnSpc>
              <a:buNone/>
            </a:pPr>
            <a:r>
              <a:rPr lang="en-US" sz="1300" b="1" dirty="0">
                <a:solidFill>
                  <a:schemeClr val="bg1"/>
                </a:solidFill>
              </a:rPr>
              <a:t>What is an example of where autocratic leadership is beneficial?</a:t>
            </a:r>
          </a:p>
          <a:p>
            <a:pPr marL="0" indent="0">
              <a:lnSpc>
                <a:spcPct val="90000"/>
              </a:lnSpc>
              <a:buNone/>
            </a:pPr>
            <a:r>
              <a:rPr lang="en-US" sz="1300" dirty="0">
                <a:solidFill>
                  <a:schemeClr val="bg1"/>
                </a:solidFill>
              </a:rPr>
              <a:t>Parent/child relationship-when the child does not have the capacity to  make the decision themselves.</a:t>
            </a:r>
            <a:endParaRPr lang="en-AU" sz="1300" dirty="0">
              <a:solidFill>
                <a:schemeClr val="bg1"/>
              </a:solidFill>
            </a:endParaRPr>
          </a:p>
        </p:txBody>
      </p:sp>
      <p:pic>
        <p:nvPicPr>
          <p:cNvPr id="5" name="Picture 4" descr="A picture containing red, toy, sitting, table&#10;&#10;Description automatically generated">
            <a:extLst>
              <a:ext uri="{FF2B5EF4-FFF2-40B4-BE49-F238E27FC236}">
                <a16:creationId xmlns:a16="http://schemas.microsoft.com/office/drawing/2014/main" id="{5021210E-AFAE-46CB-8F30-7AEA6469A2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1927913"/>
            <a:ext cx="3857625" cy="2989659"/>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008ED789-3BDD-4147-8D73-F863C760151C}"/>
              </a:ext>
            </a:extLst>
          </p:cNvPr>
          <p:cNvSpPr txBox="1"/>
          <p:nvPr/>
        </p:nvSpPr>
        <p:spPr>
          <a:xfrm>
            <a:off x="6032815" y="4717517"/>
            <a:ext cx="239681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4" tooltip="http://ttoes.wordpress.com/2012/01/">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10212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Leadership Styles</a:t>
            </a:r>
            <a:endParaRPr lang="en-AU">
              <a:solidFill>
                <a:schemeClr val="bg1"/>
              </a:solidFill>
            </a:endParaRPr>
          </a:p>
        </p:txBody>
      </p:sp>
      <p:sp>
        <p:nvSpPr>
          <p:cNvPr id="3" name="Content Placeholder 2"/>
          <p:cNvSpPr>
            <a:spLocks noGrp="1"/>
          </p:cNvSpPr>
          <p:nvPr>
            <p:ph idx="1"/>
          </p:nvPr>
        </p:nvSpPr>
        <p:spPr>
          <a:xfrm>
            <a:off x="505315" y="2160590"/>
            <a:ext cx="2980457" cy="3440110"/>
          </a:xfrm>
        </p:spPr>
        <p:txBody>
          <a:bodyPr>
            <a:normAutofit/>
          </a:bodyPr>
          <a:lstStyle/>
          <a:p>
            <a:pPr marL="0" indent="0">
              <a:lnSpc>
                <a:spcPct val="90000"/>
              </a:lnSpc>
              <a:buNone/>
            </a:pPr>
            <a:r>
              <a:rPr lang="en-US" sz="1300">
                <a:solidFill>
                  <a:schemeClr val="bg1"/>
                </a:solidFill>
              </a:rPr>
              <a:t>DEMOCRATIC - </a:t>
            </a:r>
            <a:r>
              <a:rPr lang="en-AU" sz="1300">
                <a:solidFill>
                  <a:schemeClr val="bg1"/>
                </a:solidFill>
                <a:hlinkClick r:id="rId2"/>
              </a:rPr>
              <a:t>https://www.youtube.com/watch?v=Pcx6HLPtVZ0</a:t>
            </a:r>
            <a:r>
              <a:rPr lang="en-AU" sz="1300">
                <a:solidFill>
                  <a:schemeClr val="bg1"/>
                </a:solidFill>
              </a:rPr>
              <a:t>  </a:t>
            </a:r>
            <a:r>
              <a:rPr lang="en-US" sz="1300">
                <a:solidFill>
                  <a:schemeClr val="bg1"/>
                </a:solidFill>
              </a:rPr>
              <a:t>“collaborative”</a:t>
            </a:r>
          </a:p>
          <a:p>
            <a:pPr>
              <a:lnSpc>
                <a:spcPct val="90000"/>
              </a:lnSpc>
            </a:pPr>
            <a:r>
              <a:rPr lang="en-US" sz="1300">
                <a:solidFill>
                  <a:schemeClr val="bg1"/>
                </a:solidFill>
              </a:rPr>
              <a:t>The leader involves the people in the decision-making.</a:t>
            </a:r>
          </a:p>
          <a:p>
            <a:pPr>
              <a:lnSpc>
                <a:spcPct val="90000"/>
              </a:lnSpc>
            </a:pPr>
            <a:r>
              <a:rPr lang="en-US" sz="1300">
                <a:solidFill>
                  <a:schemeClr val="bg1"/>
                </a:solidFill>
              </a:rPr>
              <a:t>Often the group votes or each person has their say, then the leader uses their information to make the decision.</a:t>
            </a:r>
          </a:p>
          <a:p>
            <a:pPr>
              <a:lnSpc>
                <a:spcPct val="90000"/>
              </a:lnSpc>
            </a:pPr>
            <a:r>
              <a:rPr lang="en-US" sz="1300">
                <a:solidFill>
                  <a:schemeClr val="bg1"/>
                </a:solidFill>
              </a:rPr>
              <a:t>Appreciated by the people (high level of content)</a:t>
            </a:r>
          </a:p>
          <a:p>
            <a:pPr>
              <a:lnSpc>
                <a:spcPct val="90000"/>
              </a:lnSpc>
            </a:pPr>
            <a:endParaRPr lang="en-US" sz="1300">
              <a:solidFill>
                <a:schemeClr val="bg1"/>
              </a:solidFill>
            </a:endParaRPr>
          </a:p>
          <a:p>
            <a:pPr marL="0" indent="0">
              <a:lnSpc>
                <a:spcPct val="90000"/>
              </a:lnSpc>
              <a:buNone/>
            </a:pPr>
            <a:r>
              <a:rPr lang="en-US" sz="1300">
                <a:solidFill>
                  <a:schemeClr val="bg1"/>
                </a:solidFill>
              </a:rPr>
              <a:t>Is Australia a democratic Nation? How do we know this?</a:t>
            </a:r>
            <a:endParaRPr lang="en-AU" sz="1300">
              <a:solidFill>
                <a:schemeClr val="bg1"/>
              </a:solidFill>
            </a:endParaRPr>
          </a:p>
        </p:txBody>
      </p:sp>
      <p:pic>
        <p:nvPicPr>
          <p:cNvPr id="5" name="Picture 4" descr="A group of people sitting in front of a building&#10;&#10;Description automatically generated">
            <a:extLst>
              <a:ext uri="{FF2B5EF4-FFF2-40B4-BE49-F238E27FC236}">
                <a16:creationId xmlns:a16="http://schemas.microsoft.com/office/drawing/2014/main" id="{1EE09144-A7EC-4270-87F6-7AF81637BD1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2371540"/>
            <a:ext cx="3857625" cy="2102405"/>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B0EA197B-E921-4DBB-99E2-4A75CC285E1D}"/>
              </a:ext>
            </a:extLst>
          </p:cNvPr>
          <p:cNvSpPr txBox="1"/>
          <p:nvPr/>
        </p:nvSpPr>
        <p:spPr>
          <a:xfrm>
            <a:off x="5886942" y="4273890"/>
            <a:ext cx="254268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4" tooltip="https://www.civilsocietyhowto.org/test-knowledge-democratic-groups/">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AU" sz="700">
              <a:solidFill>
                <a:srgbClr val="FFFFFF"/>
              </a:solidFill>
            </a:endParaRPr>
          </a:p>
        </p:txBody>
      </p:sp>
    </p:spTree>
    <p:extLst>
      <p:ext uri="{BB962C8B-B14F-4D97-AF65-F5344CB8AC3E}">
        <p14:creationId xmlns:p14="http://schemas.microsoft.com/office/powerpoint/2010/main" val="406866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Leadership Styles</a:t>
            </a:r>
            <a:endParaRPr lang="en-AU">
              <a:solidFill>
                <a:schemeClr val="bg1"/>
              </a:solidFill>
            </a:endParaRPr>
          </a:p>
        </p:txBody>
      </p:sp>
      <p:sp>
        <p:nvSpPr>
          <p:cNvPr id="3" name="Content Placeholder 2"/>
          <p:cNvSpPr>
            <a:spLocks noGrp="1"/>
          </p:cNvSpPr>
          <p:nvPr>
            <p:ph idx="1"/>
          </p:nvPr>
        </p:nvSpPr>
        <p:spPr>
          <a:xfrm>
            <a:off x="505315" y="2160590"/>
            <a:ext cx="2980457" cy="3440110"/>
          </a:xfrm>
        </p:spPr>
        <p:txBody>
          <a:bodyPr>
            <a:normAutofit/>
          </a:bodyPr>
          <a:lstStyle/>
          <a:p>
            <a:pPr marL="0" indent="0">
              <a:lnSpc>
                <a:spcPct val="90000"/>
              </a:lnSpc>
              <a:buNone/>
            </a:pPr>
            <a:r>
              <a:rPr lang="en-US" sz="1300">
                <a:solidFill>
                  <a:schemeClr val="bg1"/>
                </a:solidFill>
              </a:rPr>
              <a:t>LAISSEZ-FAIRE (French: Non Interference) </a:t>
            </a:r>
            <a:r>
              <a:rPr lang="en-AU" sz="1300">
                <a:solidFill>
                  <a:schemeClr val="bg1"/>
                </a:solidFill>
                <a:hlinkClick r:id="rId2"/>
              </a:rPr>
              <a:t>https://www.youtube.com/watch?v=cRC7ZFiLHmA</a:t>
            </a:r>
            <a:endParaRPr lang="en-AU" sz="1300">
              <a:solidFill>
                <a:schemeClr val="bg1"/>
              </a:solidFill>
            </a:endParaRPr>
          </a:p>
          <a:p>
            <a:pPr marL="0" indent="0">
              <a:lnSpc>
                <a:spcPct val="90000"/>
              </a:lnSpc>
              <a:buNone/>
            </a:pPr>
            <a:r>
              <a:rPr lang="en-US" sz="1300">
                <a:solidFill>
                  <a:schemeClr val="bg1"/>
                </a:solidFill>
              </a:rPr>
              <a:t>“casual” leadership</a:t>
            </a:r>
          </a:p>
          <a:p>
            <a:pPr>
              <a:lnSpc>
                <a:spcPct val="90000"/>
              </a:lnSpc>
            </a:pPr>
            <a:r>
              <a:rPr lang="en-US" sz="1300">
                <a:solidFill>
                  <a:schemeClr val="bg1"/>
                </a:solidFill>
              </a:rPr>
              <a:t>Minimal input by the leader, allows people to make their own decisions</a:t>
            </a:r>
          </a:p>
          <a:p>
            <a:pPr>
              <a:lnSpc>
                <a:spcPct val="90000"/>
              </a:lnSpc>
            </a:pPr>
            <a:r>
              <a:rPr lang="en-US" sz="1300">
                <a:solidFill>
                  <a:schemeClr val="bg1"/>
                </a:solidFill>
              </a:rPr>
              <a:t>Can often lead to disunity amongst group</a:t>
            </a:r>
          </a:p>
          <a:p>
            <a:pPr>
              <a:lnSpc>
                <a:spcPct val="90000"/>
              </a:lnSpc>
            </a:pPr>
            <a:endParaRPr lang="en-US" sz="1300">
              <a:solidFill>
                <a:schemeClr val="bg1"/>
              </a:solidFill>
            </a:endParaRPr>
          </a:p>
          <a:p>
            <a:pPr marL="0" indent="0">
              <a:lnSpc>
                <a:spcPct val="90000"/>
              </a:lnSpc>
              <a:buNone/>
            </a:pPr>
            <a:r>
              <a:rPr lang="en-US" sz="1300" b="1">
                <a:solidFill>
                  <a:schemeClr val="bg1"/>
                </a:solidFill>
              </a:rPr>
              <a:t>When does this work well? </a:t>
            </a:r>
          </a:p>
          <a:p>
            <a:pPr marL="0" indent="0">
              <a:lnSpc>
                <a:spcPct val="90000"/>
              </a:lnSpc>
              <a:buNone/>
            </a:pPr>
            <a:r>
              <a:rPr lang="en-US" sz="1300">
                <a:solidFill>
                  <a:schemeClr val="bg1"/>
                </a:solidFill>
              </a:rPr>
              <a:t>When the people are capable and motivated. </a:t>
            </a:r>
          </a:p>
          <a:p>
            <a:pPr>
              <a:lnSpc>
                <a:spcPct val="90000"/>
              </a:lnSpc>
            </a:pPr>
            <a:endParaRPr lang="en-AU" sz="1300">
              <a:solidFill>
                <a:schemeClr val="bg1"/>
              </a:solidFill>
            </a:endParaRPr>
          </a:p>
        </p:txBody>
      </p:sp>
      <p:pic>
        <p:nvPicPr>
          <p:cNvPr id="5" name="Picture 4" descr="A person in a blue shirt&#10;&#10;Description automatically generated">
            <a:extLst>
              <a:ext uri="{FF2B5EF4-FFF2-40B4-BE49-F238E27FC236}">
                <a16:creationId xmlns:a16="http://schemas.microsoft.com/office/drawing/2014/main" id="{1E5A5224-3349-4B6A-958C-BA1ADE7916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2135260"/>
            <a:ext cx="3857625" cy="2574964"/>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8295C2C6-B128-4105-88EE-06C2EA49E561}"/>
              </a:ext>
            </a:extLst>
          </p:cNvPr>
          <p:cNvSpPr txBox="1"/>
          <p:nvPr/>
        </p:nvSpPr>
        <p:spPr>
          <a:xfrm>
            <a:off x="5902972" y="4510169"/>
            <a:ext cx="2526653"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4" tooltip="http://dayofwoman.blogspot.com/2013_10_01_archive.html">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9881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D855EC1E-3B44-4006-B034-E83A8FCD6ED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809" r="23043"/>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25BF258-DA13-487C-B840-8EEEACBF291B}"/>
              </a:ext>
            </a:extLst>
          </p:cNvPr>
          <p:cNvSpPr>
            <a:spLocks noGrp="1"/>
          </p:cNvSpPr>
          <p:nvPr>
            <p:ph type="title"/>
          </p:nvPr>
        </p:nvSpPr>
        <p:spPr>
          <a:xfrm>
            <a:off x="1115616" y="865053"/>
            <a:ext cx="2888343" cy="1320800"/>
          </a:xfrm>
        </p:spPr>
        <p:txBody>
          <a:bodyPr>
            <a:normAutofit/>
          </a:bodyPr>
          <a:lstStyle/>
          <a:p>
            <a:r>
              <a:rPr lang="en-US" dirty="0"/>
              <a:t>Values</a:t>
            </a:r>
            <a:endParaRPr lang="en-AU" dirty="0"/>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B65802E-C9B9-47F1-9CA3-2B3D411F8C64}"/>
              </a:ext>
            </a:extLst>
          </p:cNvPr>
          <p:cNvGraphicFramePr>
            <a:graphicFrameLocks noGrp="1"/>
          </p:cNvGraphicFramePr>
          <p:nvPr>
            <p:ph idx="1"/>
            <p:extLst>
              <p:ext uri="{D42A27DB-BD31-4B8C-83A1-F6EECF244321}">
                <p14:modId xmlns:p14="http://schemas.microsoft.com/office/powerpoint/2010/main" val="2112622724"/>
              </p:ext>
            </p:extLst>
          </p:nvPr>
        </p:nvGraphicFramePr>
        <p:xfrm>
          <a:off x="508000" y="2160589"/>
          <a:ext cx="2888342"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8108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pPr>
              <a:lnSpc>
                <a:spcPct val="90000"/>
              </a:lnSpc>
            </a:pPr>
            <a:r>
              <a:rPr lang="en-US" sz="3100">
                <a:solidFill>
                  <a:schemeClr val="bg1"/>
                </a:solidFill>
              </a:rPr>
              <a:t>Groupwork: Personality Styles</a:t>
            </a:r>
            <a:endParaRPr lang="en-AU" sz="3100">
              <a:solidFill>
                <a:schemeClr val="bg1"/>
              </a:solidFill>
            </a:endParaRPr>
          </a:p>
        </p:txBody>
      </p:sp>
      <p:sp>
        <p:nvSpPr>
          <p:cNvPr id="3" name="Content Placeholder 2"/>
          <p:cNvSpPr>
            <a:spLocks noGrp="1"/>
          </p:cNvSpPr>
          <p:nvPr>
            <p:ph idx="1"/>
          </p:nvPr>
        </p:nvSpPr>
        <p:spPr>
          <a:xfrm>
            <a:off x="162506" y="2019075"/>
            <a:ext cx="3495094" cy="4290245"/>
          </a:xfrm>
        </p:spPr>
        <p:txBody>
          <a:bodyPr>
            <a:normAutofit/>
          </a:bodyPr>
          <a:lstStyle/>
          <a:p>
            <a:pPr>
              <a:lnSpc>
                <a:spcPct val="90000"/>
              </a:lnSpc>
            </a:pPr>
            <a:r>
              <a:rPr lang="en-US" sz="1400" dirty="0">
                <a:solidFill>
                  <a:schemeClr val="bg1"/>
                </a:solidFill>
              </a:rPr>
              <a:t>EXTROVERT: People who get their</a:t>
            </a:r>
          </a:p>
          <a:p>
            <a:pPr marL="0" indent="0">
              <a:lnSpc>
                <a:spcPct val="90000"/>
              </a:lnSpc>
              <a:buNone/>
            </a:pPr>
            <a:r>
              <a:rPr lang="en-US" sz="1400" dirty="0">
                <a:solidFill>
                  <a:schemeClr val="bg1"/>
                </a:solidFill>
              </a:rPr>
              <a:t> energy from other people and the</a:t>
            </a:r>
          </a:p>
          <a:p>
            <a:pPr marL="0" indent="0">
              <a:lnSpc>
                <a:spcPct val="90000"/>
              </a:lnSpc>
              <a:buNone/>
            </a:pPr>
            <a:r>
              <a:rPr lang="en-US" sz="1400" dirty="0">
                <a:solidFill>
                  <a:schemeClr val="bg1"/>
                </a:solidFill>
              </a:rPr>
              <a:t> world around them.</a:t>
            </a:r>
          </a:p>
          <a:p>
            <a:pPr marL="0" indent="0">
              <a:lnSpc>
                <a:spcPct val="90000"/>
              </a:lnSpc>
              <a:buNone/>
            </a:pPr>
            <a:endParaRPr lang="en-AU" sz="1400" dirty="0">
              <a:solidFill>
                <a:schemeClr val="bg1"/>
              </a:solidFill>
            </a:endParaRPr>
          </a:p>
          <a:p>
            <a:pPr>
              <a:lnSpc>
                <a:spcPct val="90000"/>
              </a:lnSpc>
            </a:pPr>
            <a:r>
              <a:rPr lang="en-US" sz="1400" dirty="0">
                <a:solidFill>
                  <a:schemeClr val="bg1"/>
                </a:solidFill>
              </a:rPr>
              <a:t>INTROVERT: People who get their</a:t>
            </a:r>
          </a:p>
          <a:p>
            <a:pPr marL="0" indent="0">
              <a:lnSpc>
                <a:spcPct val="90000"/>
              </a:lnSpc>
              <a:buNone/>
            </a:pPr>
            <a:r>
              <a:rPr lang="en-US" sz="1400" dirty="0">
                <a:solidFill>
                  <a:schemeClr val="bg1"/>
                </a:solidFill>
              </a:rPr>
              <a:t> energy from within themselves</a:t>
            </a:r>
          </a:p>
          <a:p>
            <a:pPr marL="0" indent="0">
              <a:lnSpc>
                <a:spcPct val="90000"/>
              </a:lnSpc>
              <a:buNone/>
            </a:pPr>
            <a:endParaRPr lang="en-US" sz="1400" dirty="0">
              <a:solidFill>
                <a:schemeClr val="bg1"/>
              </a:solidFill>
            </a:endParaRPr>
          </a:p>
          <a:p>
            <a:pPr marL="0" indent="0">
              <a:lnSpc>
                <a:spcPct val="90000"/>
              </a:lnSpc>
              <a:buNone/>
            </a:pPr>
            <a:r>
              <a:rPr lang="en-US" sz="1400" dirty="0">
                <a:solidFill>
                  <a:schemeClr val="bg1"/>
                </a:solidFill>
              </a:rPr>
              <a:t>Personality test </a:t>
            </a:r>
            <a:r>
              <a:rPr lang="en-US" sz="1400" dirty="0">
                <a:solidFill>
                  <a:schemeClr val="bg1"/>
                </a:solidFill>
                <a:hlinkClick r:id="rId2"/>
              </a:rPr>
              <a:t>https://www.16personalities.com/free-personality-test</a:t>
            </a:r>
            <a:endParaRPr lang="en-US" sz="1400" dirty="0">
              <a:solidFill>
                <a:schemeClr val="bg1"/>
              </a:solidFill>
            </a:endParaRPr>
          </a:p>
          <a:p>
            <a:pPr marL="0" indent="0">
              <a:lnSpc>
                <a:spcPct val="90000"/>
              </a:lnSpc>
              <a:buNone/>
            </a:pPr>
            <a:endParaRPr lang="en-US" sz="1400" dirty="0">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7B97C88F-5D8E-402B-9224-4C958E6820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1700808"/>
            <a:ext cx="4577942" cy="2975662"/>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4DD62A74-4B26-4B0D-8BB2-085A10B705BE}"/>
              </a:ext>
            </a:extLst>
          </p:cNvPr>
          <p:cNvSpPr txBox="1"/>
          <p:nvPr/>
        </p:nvSpPr>
        <p:spPr>
          <a:xfrm>
            <a:off x="5888544" y="4439061"/>
            <a:ext cx="2903145" cy="200055"/>
          </a:xfrm>
          <a:prstGeom prst="rect">
            <a:avLst/>
          </a:prstGeom>
          <a:solidFill>
            <a:srgbClr val="000000"/>
          </a:solidFill>
        </p:spPr>
        <p:txBody>
          <a:bodyPr wrap="square" rtlCol="0">
            <a:spAutoFit/>
          </a:bodyPr>
          <a:lstStyle/>
          <a:p>
            <a:pPr algn="r">
              <a:spcAft>
                <a:spcPts val="600"/>
              </a:spcAft>
            </a:pPr>
            <a:r>
              <a:rPr lang="en-AU" sz="700">
                <a:solidFill>
                  <a:srgbClr val="FFFFFF"/>
                </a:solidFill>
                <a:hlinkClick r:id="rId4" tooltip="http://blog.bluemediaconsulting.com/case-study-are-extroverts-good-leaders-or-they-need-become-extroverts-to-be-leaders">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AU" sz="700">
              <a:solidFill>
                <a:srgbClr val="FFFFFF"/>
              </a:solidFill>
            </a:endParaRPr>
          </a:p>
        </p:txBody>
      </p:sp>
    </p:spTree>
    <p:extLst>
      <p:ext uri="{BB962C8B-B14F-4D97-AF65-F5344CB8AC3E}">
        <p14:creationId xmlns:p14="http://schemas.microsoft.com/office/powerpoint/2010/main" val="8847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77F4-885A-4816-A7A1-44F275CA006F}"/>
              </a:ext>
            </a:extLst>
          </p:cNvPr>
          <p:cNvSpPr>
            <a:spLocks noGrp="1"/>
          </p:cNvSpPr>
          <p:nvPr>
            <p:ph type="title"/>
          </p:nvPr>
        </p:nvSpPr>
        <p:spPr/>
        <p:txBody>
          <a:bodyPr/>
          <a:lstStyle/>
          <a:p>
            <a:r>
              <a:rPr lang="en-US" dirty="0"/>
              <a:t>Syllabus point</a:t>
            </a:r>
            <a:endParaRPr lang="en-AU" dirty="0"/>
          </a:p>
        </p:txBody>
      </p:sp>
      <p:pic>
        <p:nvPicPr>
          <p:cNvPr id="4" name="Content Placeholder 3">
            <a:extLst>
              <a:ext uri="{FF2B5EF4-FFF2-40B4-BE49-F238E27FC236}">
                <a16:creationId xmlns:a16="http://schemas.microsoft.com/office/drawing/2014/main" id="{702ABD66-336E-4ABF-B083-9BE69237B67B}"/>
              </a:ext>
            </a:extLst>
          </p:cNvPr>
          <p:cNvPicPr>
            <a:picLocks noGrp="1" noChangeAspect="1"/>
          </p:cNvPicPr>
          <p:nvPr>
            <p:ph idx="1"/>
          </p:nvPr>
        </p:nvPicPr>
        <p:blipFill>
          <a:blip r:embed="rId2"/>
          <a:stretch>
            <a:fillRect/>
          </a:stretch>
        </p:blipFill>
        <p:spPr>
          <a:xfrm>
            <a:off x="1397794" y="3906044"/>
            <a:ext cx="4772025" cy="390525"/>
          </a:xfrm>
          <a:prstGeom prst="rect">
            <a:avLst/>
          </a:prstGeom>
        </p:spPr>
      </p:pic>
    </p:spTree>
    <p:extLst>
      <p:ext uri="{BB962C8B-B14F-4D97-AF65-F5344CB8AC3E}">
        <p14:creationId xmlns:p14="http://schemas.microsoft.com/office/powerpoint/2010/main" val="6817962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 Styles</a:t>
            </a:r>
            <a:endParaRPr lang="en-AU" dirty="0"/>
          </a:p>
        </p:txBody>
      </p:sp>
      <p:sp>
        <p:nvSpPr>
          <p:cNvPr id="3" name="Content Placeholder 2"/>
          <p:cNvSpPr>
            <a:spLocks noGrp="1"/>
          </p:cNvSpPr>
          <p:nvPr>
            <p:ph idx="1"/>
          </p:nvPr>
        </p:nvSpPr>
        <p:spPr/>
        <p:txBody>
          <a:bodyPr>
            <a:normAutofit lnSpcReduction="10000"/>
          </a:bodyPr>
          <a:lstStyle/>
          <a:p>
            <a:r>
              <a:rPr lang="en-US" dirty="0" err="1"/>
              <a:t>Dr</a:t>
            </a:r>
            <a:r>
              <a:rPr lang="en-US" dirty="0"/>
              <a:t> Debra Johnson’s experiment (1989)</a:t>
            </a:r>
          </a:p>
          <a:p>
            <a:r>
              <a:rPr lang="en-US" dirty="0"/>
              <a:t>Studied the blood flow in the brain</a:t>
            </a:r>
          </a:p>
          <a:p>
            <a:endParaRPr lang="en-US" dirty="0"/>
          </a:p>
          <a:p>
            <a:r>
              <a:rPr lang="en-US" b="1" dirty="0"/>
              <a:t>INTROVERTS</a:t>
            </a:r>
            <a:r>
              <a:rPr lang="en-US" dirty="0"/>
              <a:t>: more blood flow in memory/</a:t>
            </a:r>
            <a:r>
              <a:rPr lang="en-US" dirty="0" err="1"/>
              <a:t>analysing</a:t>
            </a:r>
            <a:r>
              <a:rPr lang="en-US" dirty="0"/>
              <a:t>/planning and problem solving</a:t>
            </a:r>
          </a:p>
          <a:p>
            <a:endParaRPr lang="en-US" dirty="0"/>
          </a:p>
          <a:p>
            <a:r>
              <a:rPr lang="en-US" b="1" dirty="0"/>
              <a:t>EXTROVERTS</a:t>
            </a:r>
            <a:r>
              <a:rPr lang="en-US" dirty="0"/>
              <a:t>: more blood flow as a result of sights/sounds/touch and taste.</a:t>
            </a:r>
          </a:p>
          <a:p>
            <a:endParaRPr lang="en-US" dirty="0"/>
          </a:p>
          <a:p>
            <a:r>
              <a:rPr lang="en-AU" dirty="0">
                <a:hlinkClick r:id="rId2"/>
              </a:rPr>
              <a:t>http://www.theguardian.com/science/quiz/2012/mar/13/quiz-are-you-an-introvert</a:t>
            </a:r>
            <a:endParaRPr lang="en-AU" dirty="0"/>
          </a:p>
          <a:p>
            <a:endParaRPr lang="en-AU" dirty="0"/>
          </a:p>
        </p:txBody>
      </p:sp>
    </p:spTree>
    <p:extLst>
      <p:ext uri="{BB962C8B-B14F-4D97-AF65-F5344CB8AC3E}">
        <p14:creationId xmlns:p14="http://schemas.microsoft.com/office/powerpoint/2010/main" val="30367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Introverts:</a:t>
            </a:r>
            <a:endParaRPr lang="en-AU" dirty="0"/>
          </a:p>
        </p:txBody>
      </p:sp>
      <p:sp>
        <p:nvSpPr>
          <p:cNvPr id="3" name="Content Placeholder 2"/>
          <p:cNvSpPr>
            <a:spLocks noGrp="1"/>
          </p:cNvSpPr>
          <p:nvPr>
            <p:ph idx="1"/>
          </p:nvPr>
        </p:nvSpPr>
        <p:spPr/>
        <p:txBody>
          <a:bodyPr/>
          <a:lstStyle/>
          <a:p>
            <a:r>
              <a:rPr lang="en-US" dirty="0"/>
              <a:t>Communicate best one-to-one</a:t>
            </a:r>
          </a:p>
          <a:p>
            <a:r>
              <a:rPr lang="en-US" dirty="0"/>
              <a:t>Hesitate before sharing their opinion</a:t>
            </a:r>
          </a:p>
          <a:p>
            <a:r>
              <a:rPr lang="en-US" dirty="0"/>
              <a:t>Private and protective of their feelings, emotions and thoughts</a:t>
            </a:r>
          </a:p>
          <a:p>
            <a:r>
              <a:rPr lang="en-US" dirty="0"/>
              <a:t>Often take time to think before they respond</a:t>
            </a:r>
          </a:p>
          <a:p>
            <a:r>
              <a:rPr lang="en-US" dirty="0"/>
              <a:t>Often prefer writing over talking</a:t>
            </a:r>
            <a:endParaRPr lang="en-AU" dirty="0"/>
          </a:p>
        </p:txBody>
      </p:sp>
    </p:spTree>
    <p:extLst>
      <p:ext uri="{BB962C8B-B14F-4D97-AF65-F5344CB8AC3E}">
        <p14:creationId xmlns:p14="http://schemas.microsoft.com/office/powerpoint/2010/main" val="20234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Extroverts</a:t>
            </a:r>
            <a:endParaRPr lang="en-AU" dirty="0"/>
          </a:p>
        </p:txBody>
      </p:sp>
      <p:sp>
        <p:nvSpPr>
          <p:cNvPr id="3" name="Content Placeholder 2"/>
          <p:cNvSpPr>
            <a:spLocks noGrp="1"/>
          </p:cNvSpPr>
          <p:nvPr>
            <p:ph idx="1"/>
          </p:nvPr>
        </p:nvSpPr>
        <p:spPr/>
        <p:txBody>
          <a:bodyPr/>
          <a:lstStyle/>
          <a:p>
            <a:r>
              <a:rPr lang="en-US" dirty="0"/>
              <a:t>Willingly share their opinions and ideas with others</a:t>
            </a:r>
          </a:p>
          <a:p>
            <a:r>
              <a:rPr lang="en-US" dirty="0"/>
              <a:t>Need constant attention from others</a:t>
            </a:r>
          </a:p>
          <a:p>
            <a:r>
              <a:rPr lang="en-US" dirty="0"/>
              <a:t>Usually good at public communication</a:t>
            </a:r>
          </a:p>
          <a:p>
            <a:r>
              <a:rPr lang="en-US" dirty="0"/>
              <a:t>Often the manager/leader </a:t>
            </a:r>
            <a:r>
              <a:rPr lang="en-US" dirty="0" err="1"/>
              <a:t>organiser</a:t>
            </a:r>
            <a:r>
              <a:rPr lang="en-US" dirty="0"/>
              <a:t> of the group</a:t>
            </a:r>
            <a:endParaRPr lang="en-AU" dirty="0"/>
          </a:p>
        </p:txBody>
      </p:sp>
    </p:spTree>
    <p:extLst>
      <p:ext uri="{BB962C8B-B14F-4D97-AF65-F5344CB8AC3E}">
        <p14:creationId xmlns:p14="http://schemas.microsoft.com/office/powerpoint/2010/main" val="16158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2506-BA57-4D11-B604-96A8D1CDE9BD}"/>
              </a:ext>
            </a:extLst>
          </p:cNvPr>
          <p:cNvSpPr>
            <a:spLocks noGrp="1"/>
          </p:cNvSpPr>
          <p:nvPr>
            <p:ph type="title"/>
          </p:nvPr>
        </p:nvSpPr>
        <p:spPr>
          <a:xfrm>
            <a:off x="4152550" y="609600"/>
            <a:ext cx="2802951" cy="1320800"/>
          </a:xfrm>
        </p:spPr>
        <p:txBody>
          <a:bodyPr>
            <a:normAutofit/>
          </a:bodyPr>
          <a:lstStyle/>
          <a:p>
            <a:pPr>
              <a:lnSpc>
                <a:spcPct val="90000"/>
              </a:lnSpc>
            </a:pPr>
            <a:r>
              <a:rPr lang="en-US" sz="2800"/>
              <a:t>Labels are good but not everything</a:t>
            </a:r>
            <a:endParaRPr lang="en-AU" sz="2800"/>
          </a:p>
        </p:txBody>
      </p:sp>
      <p:sp>
        <p:nvSpPr>
          <p:cNvPr id="3" name="Content Placeholder 2">
            <a:extLst>
              <a:ext uri="{FF2B5EF4-FFF2-40B4-BE49-F238E27FC236}">
                <a16:creationId xmlns:a16="http://schemas.microsoft.com/office/drawing/2014/main" id="{CDFFB851-44AC-479E-9B34-730EC7240389}"/>
              </a:ext>
            </a:extLst>
          </p:cNvPr>
          <p:cNvSpPr>
            <a:spLocks noGrp="1"/>
          </p:cNvSpPr>
          <p:nvPr>
            <p:ph idx="1"/>
          </p:nvPr>
        </p:nvSpPr>
        <p:spPr>
          <a:xfrm>
            <a:off x="3907172" y="2160589"/>
            <a:ext cx="3048329" cy="3880773"/>
          </a:xfrm>
        </p:spPr>
        <p:txBody>
          <a:bodyPr>
            <a:normAutofit/>
          </a:bodyPr>
          <a:lstStyle/>
          <a:p>
            <a:r>
              <a:rPr lang="en-AU" dirty="0">
                <a:hlinkClick r:id="rId2"/>
              </a:rPr>
              <a:t>https://www.youtube.com/watch?v=qYvXk_bqlBk&amp;t=550s</a:t>
            </a:r>
            <a:r>
              <a:rPr lang="en-AU" dirty="0"/>
              <a:t> </a:t>
            </a:r>
          </a:p>
          <a:p>
            <a:r>
              <a:rPr lang="en-AU" dirty="0"/>
              <a:t>15:16 mins</a:t>
            </a:r>
          </a:p>
        </p:txBody>
      </p:sp>
      <p:pic>
        <p:nvPicPr>
          <p:cNvPr id="5" name="Picture 4" descr="A person wearing a suit and tie&#10;&#10;Description automatically generated">
            <a:extLst>
              <a:ext uri="{FF2B5EF4-FFF2-40B4-BE49-F238E27FC236}">
                <a16:creationId xmlns:a16="http://schemas.microsoft.com/office/drawing/2014/main" id="{FF9D89C6-773F-4394-BD5A-35A5137AFE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81" r="37531"/>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45602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endParaRPr lang="en-AU" dirty="0"/>
          </a:p>
        </p:txBody>
      </p:sp>
      <p:sp>
        <p:nvSpPr>
          <p:cNvPr id="3" name="Content Placeholder 2"/>
          <p:cNvSpPr>
            <a:spLocks noGrp="1"/>
          </p:cNvSpPr>
          <p:nvPr>
            <p:ph idx="1"/>
          </p:nvPr>
        </p:nvSpPr>
        <p:spPr/>
        <p:txBody>
          <a:bodyPr>
            <a:normAutofit/>
          </a:bodyPr>
          <a:lstStyle/>
          <a:p>
            <a:pPr marL="457200" indent="-457200">
              <a:buAutoNum type="arabicPeriod"/>
            </a:pPr>
            <a:r>
              <a:rPr lang="en-US" dirty="0"/>
              <a:t>Why might an introvert find it difficult to communicate within the Australian culture? Explain why.</a:t>
            </a:r>
          </a:p>
          <a:p>
            <a:pPr marL="457200" indent="-457200">
              <a:buAutoNum type="arabicPeriod"/>
            </a:pPr>
            <a:r>
              <a:rPr lang="en-US" dirty="0"/>
              <a:t>Describe the personality attributes of an extrovert and give 3 reasons why they might struggle to get along with an introvert.</a:t>
            </a:r>
          </a:p>
          <a:p>
            <a:pPr marL="457200" indent="-457200">
              <a:buAutoNum type="arabicPeriod"/>
            </a:pPr>
            <a:r>
              <a:rPr lang="en-US" dirty="0"/>
              <a:t>Jump on the internet. Find 2 examples of leaders who fit into each leadership style. (Autocratic, Democratic and Laissez-Faire)</a:t>
            </a:r>
          </a:p>
          <a:p>
            <a:endParaRPr lang="en-US" dirty="0"/>
          </a:p>
          <a:p>
            <a:endParaRPr lang="en-AU" dirty="0"/>
          </a:p>
        </p:txBody>
      </p:sp>
    </p:spTree>
    <p:extLst>
      <p:ext uri="{BB962C8B-B14F-4D97-AF65-F5344CB8AC3E}">
        <p14:creationId xmlns:p14="http://schemas.microsoft.com/office/powerpoint/2010/main" val="1634748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a:t>
            </a:r>
            <a:endParaRPr lang="en-AU" dirty="0"/>
          </a:p>
        </p:txBody>
      </p:sp>
      <p:sp>
        <p:nvSpPr>
          <p:cNvPr id="3" name="Content Placeholder 2"/>
          <p:cNvSpPr>
            <a:spLocks noGrp="1"/>
          </p:cNvSpPr>
          <p:nvPr>
            <p:ph idx="1"/>
          </p:nvPr>
        </p:nvSpPr>
        <p:spPr>
          <a:xfrm>
            <a:off x="251520" y="1772816"/>
            <a:ext cx="3242321" cy="3880773"/>
          </a:xfrm>
        </p:spPr>
        <p:txBody>
          <a:bodyPr>
            <a:normAutofit lnSpcReduction="10000"/>
          </a:bodyPr>
          <a:lstStyle/>
          <a:p>
            <a:r>
              <a:rPr lang="en-US" dirty="0"/>
              <a:t>Should Marijuana be </a:t>
            </a:r>
            <a:r>
              <a:rPr lang="en-US" dirty="0" err="1"/>
              <a:t>legalised</a:t>
            </a:r>
            <a:r>
              <a:rPr lang="en-US" dirty="0"/>
              <a:t> in Australia?</a:t>
            </a:r>
          </a:p>
          <a:p>
            <a:endParaRPr lang="en-US" dirty="0"/>
          </a:p>
          <a:p>
            <a:r>
              <a:rPr lang="en-US" dirty="0"/>
              <a:t>Affirmative/Negative Sides</a:t>
            </a:r>
          </a:p>
          <a:p>
            <a:pPr marL="0" indent="0">
              <a:buNone/>
            </a:pPr>
            <a:endParaRPr lang="en-US" dirty="0"/>
          </a:p>
          <a:p>
            <a:endParaRPr lang="en-US" dirty="0"/>
          </a:p>
          <a:p>
            <a:r>
              <a:rPr lang="en-US" dirty="0"/>
              <a:t>The class uses Mediation, Negotiation and Leadership to bring conflict resolution within your team  </a:t>
            </a:r>
          </a:p>
        </p:txBody>
      </p:sp>
      <p:sp>
        <p:nvSpPr>
          <p:cNvPr id="4" name="Content Placeholder 2">
            <a:extLst>
              <a:ext uri="{FF2B5EF4-FFF2-40B4-BE49-F238E27FC236}">
                <a16:creationId xmlns:a16="http://schemas.microsoft.com/office/drawing/2014/main" id="{15853A55-0A7E-4993-B6CD-518670110660}"/>
              </a:ext>
            </a:extLst>
          </p:cNvPr>
          <p:cNvSpPr txBox="1">
            <a:spLocks/>
          </p:cNvSpPr>
          <p:nvPr/>
        </p:nvSpPr>
        <p:spPr>
          <a:xfrm>
            <a:off x="4211960" y="1772815"/>
            <a:ext cx="3242321"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3 Judges will be chosen</a:t>
            </a:r>
          </a:p>
          <a:p>
            <a:endParaRPr lang="en-US" dirty="0"/>
          </a:p>
          <a:p>
            <a:r>
              <a:rPr lang="en-US" dirty="0"/>
              <a:t>Marks allocated (  /10) for </a:t>
            </a:r>
          </a:p>
          <a:p>
            <a:pPr lvl="1"/>
            <a:r>
              <a:rPr lang="en-US" dirty="0"/>
              <a:t>Effective group work </a:t>
            </a:r>
          </a:p>
          <a:p>
            <a:pPr lvl="1"/>
            <a:r>
              <a:rPr lang="en-US" dirty="0"/>
              <a:t>Leadership</a:t>
            </a:r>
          </a:p>
          <a:p>
            <a:pPr lvl="1"/>
            <a:r>
              <a:rPr lang="en-US" dirty="0"/>
              <a:t>Negotiation</a:t>
            </a:r>
          </a:p>
          <a:p>
            <a:pPr lvl="1"/>
            <a:r>
              <a:rPr lang="en-US" dirty="0"/>
              <a:t>Resolution</a:t>
            </a:r>
          </a:p>
          <a:p>
            <a:pPr lvl="1"/>
            <a:r>
              <a:rPr lang="en-US" dirty="0"/>
              <a:t>Conflict resolution </a:t>
            </a:r>
          </a:p>
          <a:p>
            <a:pPr lvl="1"/>
            <a:endParaRPr lang="en-US" dirty="0"/>
          </a:p>
          <a:p>
            <a:pPr lvl="1"/>
            <a:r>
              <a:rPr lang="en-US" dirty="0"/>
              <a:t>Debate will be judge by teacher </a:t>
            </a:r>
          </a:p>
        </p:txBody>
      </p:sp>
      <p:pic>
        <p:nvPicPr>
          <p:cNvPr id="2052" name="Picture 4" descr="Image result for billy madison debate">
            <a:extLst>
              <a:ext uri="{FF2B5EF4-FFF2-40B4-BE49-F238E27FC236}">
                <a16:creationId xmlns:a16="http://schemas.microsoft.com/office/drawing/2014/main" id="{3FCFAAF9-AE04-497F-8FE4-D5E81EAC4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301208"/>
            <a:ext cx="2664809" cy="143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52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endParaRPr lang="en-AU" dirty="0"/>
          </a:p>
        </p:txBody>
      </p:sp>
      <p:sp>
        <p:nvSpPr>
          <p:cNvPr id="3" name="Content Placeholder 2"/>
          <p:cNvSpPr>
            <a:spLocks noGrp="1"/>
          </p:cNvSpPr>
          <p:nvPr>
            <p:ph idx="1"/>
          </p:nvPr>
        </p:nvSpPr>
        <p:spPr/>
        <p:txBody>
          <a:bodyPr>
            <a:normAutofit/>
          </a:bodyPr>
          <a:lstStyle/>
          <a:p>
            <a:r>
              <a:rPr lang="en-AU" sz="900" dirty="0">
                <a:hlinkClick r:id="rId2"/>
              </a:rPr>
              <a:t>http://www.islamicity.com/global/images/photo/IC-Articles/Heart-Love-Sky-Hands-Silhouette__1920x1200.JPG</a:t>
            </a:r>
            <a:endParaRPr lang="en-US" sz="900" dirty="0"/>
          </a:p>
          <a:p>
            <a:r>
              <a:rPr lang="en-US" sz="900" dirty="0"/>
              <a:t>http://img.thesun.co.uk/aidemitlum/archive/01652/SNF1134HIT--_1652387a.jpg</a:t>
            </a:r>
          </a:p>
          <a:p>
            <a:r>
              <a:rPr lang="en-AU" sz="900" dirty="0">
                <a:hlinkClick r:id="rId3"/>
              </a:rPr>
              <a:t>http://www.daviddibble.com/media/2011/02/Oprah_Winfrey_Biography.jpg</a:t>
            </a:r>
            <a:endParaRPr lang="en-AU" sz="900" dirty="0"/>
          </a:p>
          <a:p>
            <a:r>
              <a:rPr lang="en-AU" sz="900" dirty="0">
                <a:hlinkClick r:id="rId4"/>
              </a:rPr>
              <a:t>http://cdn1.theodysseyonline.com/files/2015/03/28/635631062252597205103151809_introvert-mind.jpg</a:t>
            </a:r>
            <a:endParaRPr lang="en-AU" sz="900" dirty="0"/>
          </a:p>
          <a:p>
            <a:r>
              <a:rPr lang="en-US" sz="900" dirty="0"/>
              <a:t>Lockhart, E. (2010). </a:t>
            </a:r>
            <a:r>
              <a:rPr lang="en-US" sz="900" i="1" dirty="0"/>
              <a:t>Health Studies Stage 2A-b. </a:t>
            </a:r>
            <a:r>
              <a:rPr lang="en-US" sz="900" dirty="0" err="1"/>
              <a:t>Madeley</a:t>
            </a:r>
            <a:r>
              <a:rPr lang="en-US" sz="900" dirty="0"/>
              <a:t>: Print Publishing.</a:t>
            </a:r>
          </a:p>
          <a:p>
            <a:r>
              <a:rPr lang="en-AU" sz="900"/>
              <a:t>http://www.slideshare.net/ghaiath/stress-main-presentation-pdf</a:t>
            </a:r>
            <a:endParaRPr lang="en-AU" sz="900" dirty="0"/>
          </a:p>
          <a:p>
            <a:endParaRPr lang="en-AU" sz="900" dirty="0"/>
          </a:p>
        </p:txBody>
      </p:sp>
    </p:spTree>
    <p:extLst>
      <p:ext uri="{BB962C8B-B14F-4D97-AF65-F5344CB8AC3E}">
        <p14:creationId xmlns:p14="http://schemas.microsoft.com/office/powerpoint/2010/main" val="4086516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 points</a:t>
            </a:r>
            <a:endParaRPr lang="en-AU" dirty="0"/>
          </a:p>
        </p:txBody>
      </p:sp>
      <p:pic>
        <p:nvPicPr>
          <p:cNvPr id="4" name="Content Placeholder 3">
            <a:extLst>
              <a:ext uri="{FF2B5EF4-FFF2-40B4-BE49-F238E27FC236}">
                <a16:creationId xmlns:a16="http://schemas.microsoft.com/office/drawing/2014/main" id="{8DB325F5-9644-4A50-8BBA-19F70066319D}"/>
              </a:ext>
            </a:extLst>
          </p:cNvPr>
          <p:cNvPicPr>
            <a:picLocks noGrp="1" noChangeAspect="1"/>
          </p:cNvPicPr>
          <p:nvPr>
            <p:ph idx="1"/>
          </p:nvPr>
        </p:nvPicPr>
        <p:blipFill>
          <a:blip r:embed="rId2"/>
          <a:stretch>
            <a:fillRect/>
          </a:stretch>
        </p:blipFill>
        <p:spPr>
          <a:xfrm>
            <a:off x="609600" y="3394010"/>
            <a:ext cx="6348413" cy="1414592"/>
          </a:xfrm>
          <a:prstGeom prst="rect">
            <a:avLst/>
          </a:prstGeom>
        </p:spPr>
      </p:pic>
    </p:spTree>
    <p:extLst>
      <p:ext uri="{BB962C8B-B14F-4D97-AF65-F5344CB8AC3E}">
        <p14:creationId xmlns:p14="http://schemas.microsoft.com/office/powerpoint/2010/main" val="6109107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5612</Words>
  <Application>Microsoft Office PowerPoint</Application>
  <PresentationFormat>On-screen Show (4:3)</PresentationFormat>
  <Paragraphs>725</Paragraphs>
  <Slides>119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119</vt:i4>
      </vt:variant>
    </vt:vector>
  </HeadingPairs>
  <TitlesOfParts>
    <vt:vector size="127" baseType="lpstr">
      <vt:lpstr>Arial</vt:lpstr>
      <vt:lpstr>Arial-ItalicMT</vt:lpstr>
      <vt:lpstr>ArialMT</vt:lpstr>
      <vt:lpstr>Calibri</vt:lpstr>
      <vt:lpstr>Trebuchet MS</vt:lpstr>
      <vt:lpstr>Wingdings</vt:lpstr>
      <vt:lpstr>Wingdings 3</vt:lpstr>
      <vt:lpstr>Facet</vt:lpstr>
      <vt:lpstr>BELIEFS, VALUES AND ATTITUDES</vt:lpstr>
      <vt:lpstr>Tell your partner…</vt:lpstr>
      <vt:lpstr>Beliefs </vt:lpstr>
      <vt:lpstr>What are some commonly held beliefs amongst young people in Australia?</vt:lpstr>
      <vt:lpstr>Where do these beliefs come from?</vt:lpstr>
      <vt:lpstr>SELF GENERATED</vt:lpstr>
      <vt:lpstr>EXTERNALLY GENERATED</vt:lpstr>
      <vt:lpstr>Values </vt:lpstr>
      <vt:lpstr>Values</vt:lpstr>
      <vt:lpstr>PowerPoint Presentation</vt:lpstr>
      <vt:lpstr>Attitude</vt:lpstr>
      <vt:lpstr>Attitudes</vt:lpstr>
      <vt:lpstr>How to BVA’s impact Behaviour?</vt:lpstr>
      <vt:lpstr>We have attitudes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Feminism </vt:lpstr>
      <vt:lpstr>How to BVA’s impact Behaviour?</vt:lpstr>
      <vt:lpstr>Positive Media Influence</vt:lpstr>
      <vt:lpstr>Negative Media Influence</vt:lpstr>
      <vt:lpstr>Your turn</vt:lpstr>
      <vt:lpstr>How does media work?</vt:lpstr>
      <vt:lpstr>Social Networks</vt:lpstr>
      <vt:lpstr>Connectedness</vt:lpstr>
      <vt:lpstr>VIDEO</vt:lpstr>
      <vt:lpstr>Source</vt:lpstr>
      <vt:lpstr>Quiz </vt:lpstr>
      <vt:lpstr>PowerPoint Presentation</vt:lpstr>
      <vt:lpstr>Syllabus points</vt:lpstr>
      <vt:lpstr>Health Belief Model</vt:lpstr>
      <vt:lpstr>Question to Consider…</vt:lpstr>
      <vt:lpstr>PowerPoint Presentation</vt:lpstr>
      <vt:lpstr>Health Belief Model</vt:lpstr>
      <vt:lpstr>Examples of preventive strategies:</vt:lpstr>
      <vt:lpstr>Definition</vt:lpstr>
      <vt:lpstr>Health Belief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Cues to Action</vt:lpstr>
      <vt:lpstr>HBM overview:</vt:lpstr>
      <vt:lpstr>Application Task </vt:lpstr>
      <vt:lpstr>Sources</vt:lpstr>
      <vt:lpstr>Quiz</vt:lpstr>
      <vt:lpstr>Syllabus points </vt:lpstr>
      <vt:lpstr>Self Management Skills #1</vt:lpstr>
      <vt:lpstr>Skills Vs Strategies</vt:lpstr>
      <vt:lpstr>Coping Skills</vt:lpstr>
      <vt:lpstr>Stress Management</vt:lpstr>
      <vt:lpstr>Discussion:</vt:lpstr>
      <vt:lpstr>PowerPoint Presentation</vt:lpstr>
      <vt:lpstr>PowerPoint Presentation</vt:lpstr>
      <vt:lpstr>Stressor:</vt:lpstr>
      <vt:lpstr>The Stress Response Process:</vt:lpstr>
      <vt:lpstr>Thoughts and Emotions:</vt:lpstr>
      <vt:lpstr>Stress Management</vt:lpstr>
      <vt:lpstr>Stress management ideas (not examinable just for help)</vt:lpstr>
      <vt:lpstr>Time Management</vt:lpstr>
      <vt:lpstr>Time Management</vt:lpstr>
      <vt:lpstr>Accessing Support</vt:lpstr>
      <vt:lpstr>Accessing Support</vt:lpstr>
      <vt:lpstr>REVISION QUESTIONS</vt:lpstr>
      <vt:lpstr>Syllabus points</vt:lpstr>
      <vt:lpstr>PowerPoint Presentation</vt:lpstr>
      <vt:lpstr>Groupwork</vt:lpstr>
      <vt:lpstr>Groupwork: Conflict Resolution</vt:lpstr>
      <vt:lpstr>Conflict Resolution (Continued)</vt:lpstr>
      <vt:lpstr>Steps in Conflict Resolution:</vt:lpstr>
      <vt:lpstr>Groupwork: Mediation</vt:lpstr>
      <vt:lpstr>Skills For Effective Mediation</vt:lpstr>
      <vt:lpstr>Groupwork: Negotiation</vt:lpstr>
      <vt:lpstr>Negotiation (continued)</vt:lpstr>
      <vt:lpstr>Example: Argyle Mines, Western Australia - land mark participation agreement between Rio Tinto and traditional owners </vt:lpstr>
      <vt:lpstr>Groupwork: Leadership</vt:lpstr>
      <vt:lpstr>PowerPoint Presentation</vt:lpstr>
      <vt:lpstr>Leadership – Does the previous demonstrate this?</vt:lpstr>
      <vt:lpstr>Leadership Styles</vt:lpstr>
      <vt:lpstr>Leadership Styles</vt:lpstr>
      <vt:lpstr>Leadership Styles</vt:lpstr>
      <vt:lpstr>Groupwork: Personality Styles</vt:lpstr>
      <vt:lpstr>Syllabus point</vt:lpstr>
      <vt:lpstr>Personality Styles</vt:lpstr>
      <vt:lpstr>Introverts:</vt:lpstr>
      <vt:lpstr>Extroverts</vt:lpstr>
      <vt:lpstr>Labels are good but not everything</vt:lpstr>
      <vt:lpstr>Quiz</vt:lpstr>
      <vt:lpstr>DEBATE</vt:lpstr>
      <vt:lpstr>Sources:</vt:lpstr>
      <vt:lpstr>Syllabus points</vt:lpstr>
      <vt:lpstr>Health literacy</vt:lpstr>
      <vt:lpstr>Health Literacy </vt:lpstr>
      <vt:lpstr>Definitions </vt:lpstr>
      <vt:lpstr>Levels of Health Literacy</vt:lpstr>
      <vt:lpstr>Levels of Health Literacy</vt:lpstr>
      <vt:lpstr>Levels of Health Literacy</vt:lpstr>
      <vt:lpstr>Skills for Health Literacy</vt:lpstr>
      <vt:lpstr>Accessing</vt:lpstr>
      <vt:lpstr>Accessing</vt:lpstr>
      <vt:lpstr>Reading</vt:lpstr>
      <vt:lpstr>Comprehending</vt:lpstr>
      <vt:lpstr>Self Care</vt:lpstr>
      <vt:lpstr>Self Care</vt:lpstr>
      <vt:lpstr>Disease Management</vt:lpstr>
      <vt:lpstr>Disease Management</vt:lpstr>
      <vt:lpstr>Disease Management Principles</vt:lpstr>
      <vt:lpstr>Disease Management Principles</vt:lpstr>
      <vt:lpstr>Health Literacy report </vt:lpstr>
      <vt:lpstr>Quiz </vt:lpstr>
      <vt:lpstr>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Studies Unit 1</dc:title>
  <dc:creator>David Orr</dc:creator>
  <cp:lastModifiedBy>David Orr</cp:lastModifiedBy>
  <cp:revision>4</cp:revision>
  <dcterms:created xsi:type="dcterms:W3CDTF">2020-01-22T00:13:28Z</dcterms:created>
  <dcterms:modified xsi:type="dcterms:W3CDTF">2020-01-30T03:14:41Z</dcterms:modified>
</cp:coreProperties>
</file>